
<file path=[Content_Types].xml><?xml version="1.0" encoding="utf-8"?>
<Types xmlns="http://schemas.openxmlformats.org/package/2006/content-types">
  <Default Extension="jpeg" ContentType="image/jpeg"/>
  <Default Extension="rels" ContentType="application/vnd.openxmlformats-package.relationships+xml"/>
  <Default Extension="wav" ContentType="audio/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67" r:id="rId5"/>
    <p:sldId id="287" r:id="rId6"/>
    <p:sldId id="288" r:id="rId7"/>
    <p:sldId id="289" r:id="rId8"/>
    <p:sldId id="290" r:id="rId9"/>
    <p:sldId id="273" r:id="rId10"/>
    <p:sldId id="259" r:id="rId11"/>
    <p:sldId id="260" r:id="rId12"/>
    <p:sldId id="261" r:id="rId13"/>
    <p:sldId id="274" r:id="rId14"/>
    <p:sldId id="279" r:id="rId15"/>
    <p:sldId id="280" r:id="rId16"/>
    <p:sldId id="262" r:id="rId17"/>
    <p:sldId id="263" r:id="rId18"/>
    <p:sldId id="264" r:id="rId19"/>
    <p:sldId id="272" r:id="rId20"/>
    <p:sldId id="266" r:id="rId21"/>
    <p:sldId id="268" r:id="rId22"/>
    <p:sldId id="275" r:id="rId23"/>
    <p:sldId id="276" r:id="rId24"/>
    <p:sldId id="277" r:id="rId25"/>
    <p:sldId id="278" r:id="rId26"/>
    <p:sldId id="283" r:id="rId27"/>
    <p:sldId id="284" r:id="rId28"/>
    <p:sldId id="285" r:id="rId29"/>
    <p:sldId id="286" r:id="rId30"/>
    <p:sldId id="281" r:id="rId31"/>
    <p:sldId id="282" r:id="rId32"/>
    <p:sldId id="269" r:id="rId33"/>
    <p:sldId id="270" r:id="rId3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 Type="http://schemas.openxmlformats.org/officeDocument/2006/relationships/slide" Target="slides/slide2.xml" /><Relationship Id="rId21" Type="http://schemas.openxmlformats.org/officeDocument/2006/relationships/slide" Target="slides/slide20.xml" /><Relationship Id="rId34" Type="http://schemas.openxmlformats.org/officeDocument/2006/relationships/slide" Target="slides/slide33.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slide" Target="slides/slide32.xml" /><Relationship Id="rId38" Type="http://schemas.openxmlformats.org/officeDocument/2006/relationships/tableStyles" Target="tableStyle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slide" Target="slides/slide28.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slide" Target="slides/slide31.xml" /><Relationship Id="rId37" Type="http://schemas.openxmlformats.org/officeDocument/2006/relationships/theme" Target="theme/theme1.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36" Type="http://schemas.openxmlformats.org/officeDocument/2006/relationships/viewProps" Target="viewProps.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slide" Target="slides/slide30.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 Id="rId35" Type="http://schemas.openxmlformats.org/officeDocument/2006/relationships/presProps" Target="pres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D82F161B-7584-4E7C-8CC8-802C20D29A90}" type="datetimeFigureOut">
              <a:rPr lang="es-ES" smtClean="0"/>
              <a:pPr/>
              <a:t>27/08/2020</a:t>
            </a:fld>
            <a:endParaRPr lang="es-ES"/>
          </a:p>
        </p:txBody>
      </p:sp>
      <p:sp>
        <p:nvSpPr>
          <p:cNvPr id="19" name="18 Marcador de pie de página"/>
          <p:cNvSpPr>
            <a:spLocks noGrp="1"/>
          </p:cNvSpPr>
          <p:nvPr>
            <p:ph type="ftr" sz="quarter" idx="11"/>
          </p:nvPr>
        </p:nvSpPr>
        <p:spPr/>
        <p:txBody>
          <a:bodyPr/>
          <a:lstStyle/>
          <a:p>
            <a:endParaRPr lang="es-ES"/>
          </a:p>
        </p:txBody>
      </p:sp>
      <p:sp>
        <p:nvSpPr>
          <p:cNvPr id="27" name="26 Marcador de número de diapositiva"/>
          <p:cNvSpPr>
            <a:spLocks noGrp="1"/>
          </p:cNvSpPr>
          <p:nvPr>
            <p:ph type="sldNum" sz="quarter" idx="12"/>
          </p:nvPr>
        </p:nvSpPr>
        <p:spPr/>
        <p:txBody>
          <a:bodyPr/>
          <a:lstStyle/>
          <a:p>
            <a:fld id="{A5CDACCA-2B0E-4D44-A4C2-7419E5E75D4F}"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D82F161B-7584-4E7C-8CC8-802C20D29A90}" type="datetimeFigureOut">
              <a:rPr lang="es-ES" smtClean="0"/>
              <a:pPr/>
              <a:t>27/08/2020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5CDACCA-2B0E-4D44-A4C2-7419E5E75D4F}"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D82F161B-7584-4E7C-8CC8-802C20D29A90}" type="datetimeFigureOut">
              <a:rPr lang="es-ES" smtClean="0"/>
              <a:pPr/>
              <a:t>27/08/2020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5CDACCA-2B0E-4D44-A4C2-7419E5E75D4F}"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D82F161B-7584-4E7C-8CC8-802C20D29A90}" type="datetimeFigureOut">
              <a:rPr lang="es-ES" smtClean="0"/>
              <a:pPr/>
              <a:t>27/08/2020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5CDACCA-2B0E-4D44-A4C2-7419E5E75D4F}"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4" name="3 Marcador de fecha"/>
          <p:cNvSpPr>
            <a:spLocks noGrp="1"/>
          </p:cNvSpPr>
          <p:nvPr>
            <p:ph type="dt" sz="half" idx="10"/>
          </p:nvPr>
        </p:nvSpPr>
        <p:spPr/>
        <p:txBody>
          <a:bodyPr/>
          <a:lstStyle/>
          <a:p>
            <a:fld id="{D82F161B-7584-4E7C-8CC8-802C20D29A90}" type="datetimeFigureOut">
              <a:rPr lang="es-ES" smtClean="0"/>
              <a:pPr/>
              <a:t>27/08/2020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5CDACCA-2B0E-4D44-A4C2-7419E5E75D4F}"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4 Marcador de fecha"/>
          <p:cNvSpPr>
            <a:spLocks noGrp="1"/>
          </p:cNvSpPr>
          <p:nvPr>
            <p:ph type="dt" sz="half" idx="10"/>
          </p:nvPr>
        </p:nvSpPr>
        <p:spPr/>
        <p:txBody>
          <a:bodyPr/>
          <a:lstStyle/>
          <a:p>
            <a:fld id="{D82F161B-7584-4E7C-8CC8-802C20D29A90}" type="datetimeFigureOut">
              <a:rPr lang="es-ES" smtClean="0"/>
              <a:pPr/>
              <a:t>27/08/2020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A5CDACCA-2B0E-4D44-A4C2-7419E5E75D4F}"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7" name="6 Marcador de fecha"/>
          <p:cNvSpPr>
            <a:spLocks noGrp="1"/>
          </p:cNvSpPr>
          <p:nvPr>
            <p:ph type="dt" sz="half" idx="10"/>
          </p:nvPr>
        </p:nvSpPr>
        <p:spPr/>
        <p:txBody>
          <a:bodyPr/>
          <a:lstStyle/>
          <a:p>
            <a:fld id="{D82F161B-7584-4E7C-8CC8-802C20D29A90}" type="datetimeFigureOut">
              <a:rPr lang="es-ES" smtClean="0"/>
              <a:pPr/>
              <a:t>27/08/2020</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A5CDACCA-2B0E-4D44-A4C2-7419E5E75D4F}"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a:t>Haga clic para modificar el estilo de título del patrón</a:t>
            </a:r>
            <a:endParaRPr kumimoji="0" lang="en-US"/>
          </a:p>
        </p:txBody>
      </p:sp>
      <p:sp>
        <p:nvSpPr>
          <p:cNvPr id="3" name="2 Marcador de fecha"/>
          <p:cNvSpPr>
            <a:spLocks noGrp="1"/>
          </p:cNvSpPr>
          <p:nvPr>
            <p:ph type="dt" sz="half" idx="10"/>
          </p:nvPr>
        </p:nvSpPr>
        <p:spPr/>
        <p:txBody>
          <a:bodyPr/>
          <a:lstStyle/>
          <a:p>
            <a:fld id="{D82F161B-7584-4E7C-8CC8-802C20D29A90}" type="datetimeFigureOut">
              <a:rPr lang="es-ES" smtClean="0"/>
              <a:pPr/>
              <a:t>27/08/2020</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A5CDACCA-2B0E-4D44-A4C2-7419E5E75D4F}"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82F161B-7584-4E7C-8CC8-802C20D29A90}" type="datetimeFigureOut">
              <a:rPr lang="es-ES" smtClean="0"/>
              <a:pPr/>
              <a:t>27/08/2020</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A5CDACCA-2B0E-4D44-A4C2-7419E5E75D4F}"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4 Marcador de fecha"/>
          <p:cNvSpPr>
            <a:spLocks noGrp="1"/>
          </p:cNvSpPr>
          <p:nvPr>
            <p:ph type="dt" sz="half" idx="10"/>
          </p:nvPr>
        </p:nvSpPr>
        <p:spPr/>
        <p:txBody>
          <a:bodyPr/>
          <a:lstStyle/>
          <a:p>
            <a:fld id="{D82F161B-7584-4E7C-8CC8-802C20D29A90}" type="datetimeFigureOut">
              <a:rPr lang="es-ES" smtClean="0"/>
              <a:pPr/>
              <a:t>27/08/2020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A5CDACCA-2B0E-4D44-A4C2-7419E5E75D4F}"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
        <p:nvSpPr>
          <p:cNvPr id="5" name="4 Marcador de fecha"/>
          <p:cNvSpPr>
            <a:spLocks noGrp="1"/>
          </p:cNvSpPr>
          <p:nvPr>
            <p:ph type="dt" sz="half" idx="10"/>
          </p:nvPr>
        </p:nvSpPr>
        <p:spPr/>
        <p:txBody>
          <a:bodyPr/>
          <a:lstStyle/>
          <a:p>
            <a:fld id="{D82F161B-7584-4E7C-8CC8-802C20D29A90}" type="datetimeFigureOut">
              <a:rPr lang="es-ES" smtClean="0"/>
              <a:pPr/>
              <a:t>27/08/2020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077200" y="6356350"/>
            <a:ext cx="609600" cy="365125"/>
          </a:xfrm>
        </p:spPr>
        <p:txBody>
          <a:bodyPr/>
          <a:lstStyle/>
          <a:p>
            <a:fld id="{A5CDACCA-2B0E-4D44-A4C2-7419E5E75D4F}" type="slidenum">
              <a:rPr lang="es-ES" smtClean="0"/>
              <a:pPr/>
              <a:t>‹Nº›</a:t>
            </a:fld>
            <a:endParaRPr lang="es-ES"/>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82F161B-7584-4E7C-8CC8-802C20D29A90}" type="datetimeFigureOut">
              <a:rPr lang="es-ES" smtClean="0"/>
              <a:pPr/>
              <a:t>27/08/2020</a:t>
            </a:fld>
            <a:endParaRPr lang="es-ES"/>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5CDACCA-2B0E-4D44-A4C2-7419E5E75D4F}" type="slidenum">
              <a:rPr lang="es-ES" smtClean="0"/>
              <a:pPr/>
              <a:t>‹Nº›</a:t>
            </a:fld>
            <a:endParaRPr lang="es-ES"/>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3.xml.rels><?xml version="1.0" encoding="UTF-8" standalone="yes"?>
<Relationships xmlns="http://schemas.openxmlformats.org/package/2006/relationships"><Relationship Id="rId2" Type="http://schemas.openxmlformats.org/officeDocument/2006/relationships/audio" Target="../media/audio1.wav"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dirty="0"/>
              <a:t>Otorgante con discapacidad auditiva</a:t>
            </a:r>
          </a:p>
        </p:txBody>
      </p:sp>
      <p:sp>
        <p:nvSpPr>
          <p:cNvPr id="3" name="2 Subtítulo"/>
          <p:cNvSpPr>
            <a:spLocks noGrp="1"/>
          </p:cNvSpPr>
          <p:nvPr>
            <p:ph type="subTitle" idx="1"/>
          </p:nvPr>
        </p:nvSpPr>
        <p:spPr>
          <a:xfrm>
            <a:off x="533400" y="3228536"/>
            <a:ext cx="8324880" cy="3629464"/>
          </a:xfrm>
        </p:spPr>
        <p:txBody>
          <a:bodyPr/>
          <a:lstStyle/>
          <a:p>
            <a:endParaRPr lang="es-ES" dirty="0"/>
          </a:p>
          <a:p>
            <a:endParaRPr lang="es-ES" dirty="0"/>
          </a:p>
          <a:p>
            <a:endParaRPr lang="es-ES" dirty="0"/>
          </a:p>
          <a:p>
            <a:endParaRPr lang="es-ES" dirty="0"/>
          </a:p>
          <a:p>
            <a:endParaRPr lang="es-ES" dirty="0"/>
          </a:p>
          <a:p>
            <a:r>
              <a:rPr lang="es-ES" dirty="0"/>
              <a:t>Esc.  Mario Leonardo Correa </a:t>
            </a: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Capacidad de derecho</a:t>
            </a:r>
          </a:p>
        </p:txBody>
      </p:sp>
      <p:sp>
        <p:nvSpPr>
          <p:cNvPr id="3" name="2 Marcador de contenido"/>
          <p:cNvSpPr>
            <a:spLocks noGrp="1"/>
          </p:cNvSpPr>
          <p:nvPr>
            <p:ph idx="1"/>
          </p:nvPr>
        </p:nvSpPr>
        <p:spPr/>
        <p:txBody>
          <a:bodyPr/>
          <a:lstStyle/>
          <a:p>
            <a:endParaRPr lang="es-ES" dirty="0"/>
          </a:p>
          <a:p>
            <a:pPr algn="just"/>
            <a:r>
              <a:rPr lang="es-ES" dirty="0"/>
              <a:t>Art. 22  “Toda persona humana goza de la aptitud para ser titular de derechos y deberes jurídicos. La ley puede privar o limitar esta capacidad respecto de hechos, simples actos, o actos jurídico determinados”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Capacidad de ejercicio </a:t>
            </a:r>
          </a:p>
        </p:txBody>
      </p:sp>
      <p:sp>
        <p:nvSpPr>
          <p:cNvPr id="3" name="2 Marcador de contenido"/>
          <p:cNvSpPr>
            <a:spLocks noGrp="1"/>
          </p:cNvSpPr>
          <p:nvPr>
            <p:ph idx="1"/>
          </p:nvPr>
        </p:nvSpPr>
        <p:spPr/>
        <p:txBody>
          <a:bodyPr/>
          <a:lstStyle/>
          <a:p>
            <a:endParaRPr lang="es-ES" dirty="0"/>
          </a:p>
          <a:p>
            <a:pPr algn="just"/>
            <a:r>
              <a:rPr lang="es-ES" dirty="0"/>
              <a:t>Art. 23  “Toda persona humana puede ejercer  por sí misma sus derechos excepto las limitaciones expresamente previstas en este Código y en una sentencia judicial”</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Personas incapaces de ejercicio</a:t>
            </a:r>
          </a:p>
        </p:txBody>
      </p:sp>
      <p:sp>
        <p:nvSpPr>
          <p:cNvPr id="3" name="2 Marcador de contenido"/>
          <p:cNvSpPr>
            <a:spLocks noGrp="1"/>
          </p:cNvSpPr>
          <p:nvPr>
            <p:ph idx="1"/>
          </p:nvPr>
        </p:nvSpPr>
        <p:spPr/>
        <p:txBody>
          <a:bodyPr/>
          <a:lstStyle/>
          <a:p>
            <a:pPr algn="just"/>
            <a:r>
              <a:rPr lang="es-ES" dirty="0"/>
              <a:t>Art. 24  “Son incapaces de ejercicio: </a:t>
            </a:r>
          </a:p>
          <a:p>
            <a:pPr algn="just">
              <a:buNone/>
            </a:pPr>
            <a:r>
              <a:rPr lang="es-ES" dirty="0"/>
              <a:t>                  a) las personas por nacer; </a:t>
            </a:r>
          </a:p>
          <a:p>
            <a:pPr algn="just">
              <a:buNone/>
            </a:pPr>
            <a:r>
              <a:rPr lang="es-ES" dirty="0"/>
              <a:t>                  b) las personas  que no cuentan con la edad y grado de madurez suficiente  con el alcance de los dispuesto en la Sección 2º de este Capítulo.</a:t>
            </a:r>
          </a:p>
          <a:p>
            <a:pPr algn="just">
              <a:buNone/>
            </a:pPr>
            <a:r>
              <a:rPr lang="es-ES" dirty="0"/>
              <a:t>                  c) la persona declarada incapaz por sentencia judicial en la extensión dispuesta en esa decisión”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a:t>Cambio de </a:t>
            </a:r>
            <a:r>
              <a:rPr lang="es-ES"/>
              <a:t>paradigma  </a:t>
            </a:r>
            <a:br>
              <a:rPr lang="es-ES"/>
            </a:br>
            <a:r>
              <a:rPr lang="es-ES" sz="3200"/>
              <a:t>Gradiantes</a:t>
            </a:r>
            <a:r>
              <a:rPr lang="es-ES" sz="3200" dirty="0"/>
              <a:t> propios de las enfermedades mentales </a:t>
            </a:r>
          </a:p>
        </p:txBody>
      </p:sp>
      <p:sp>
        <p:nvSpPr>
          <p:cNvPr id="3" name="2 Marcador de contenido"/>
          <p:cNvSpPr>
            <a:spLocks noGrp="1"/>
          </p:cNvSpPr>
          <p:nvPr>
            <p:ph idx="1"/>
          </p:nvPr>
        </p:nvSpPr>
        <p:spPr/>
        <p:txBody>
          <a:bodyPr>
            <a:normAutofit/>
          </a:bodyPr>
          <a:lstStyle/>
          <a:p>
            <a:pPr algn="just"/>
            <a:r>
              <a:rPr lang="es-ES" sz="1600" dirty="0"/>
              <a:t>A) en el marco de la ley se reconoce a la salud mental como un proceso determinado por componentes históricos, socio – económicos, culturales, biológicos y psicológicos. </a:t>
            </a:r>
          </a:p>
          <a:p>
            <a:pPr algn="just"/>
            <a:r>
              <a:rPr lang="es-ES" sz="1600" dirty="0"/>
              <a:t>B) Se debe partir de la presunción de capacidad de todas las personas.</a:t>
            </a:r>
          </a:p>
          <a:p>
            <a:pPr algn="just"/>
            <a:r>
              <a:rPr lang="es-ES" sz="1600" dirty="0"/>
              <a:t>C) Las adicciones deben ser abordadas como parte integrante  de las políticas de salud mental.</a:t>
            </a:r>
          </a:p>
          <a:p>
            <a:pPr algn="just"/>
            <a:r>
              <a:rPr lang="es-ES" sz="1600" dirty="0"/>
              <a:t>D) La existencia de diagnóstico en el campo de la salud mental no autoriza en ningún caso a presumir riesgo de daño o incapacidad, lo que solo puede deducirse a partir de una evaluación interdisciplinaria de cada situación particular en un momento determinado.</a:t>
            </a:r>
          </a:p>
          <a:p>
            <a:pPr algn="just"/>
            <a:r>
              <a:rPr lang="es-ES" sz="1600" dirty="0"/>
              <a:t>E) Respecto de los derechos de las personas con padecimiento mental en lo aplicable a este desarrollo, mencionamos el derecho a no ser identificado ni discriminado por un padecimiento mental actual o pasado, y el derecho a que el padecimiento mental no sea considerado un estado inmodificable. </a:t>
            </a:r>
          </a:p>
          <a:p>
            <a:pPr algn="just"/>
            <a:r>
              <a:rPr lang="es-ES" sz="1600" dirty="0"/>
              <a:t>F) La atención en salud mental y las decisiones jurídicas sobre esta clase de pacientes  deben ser abordadas con un equipo interdisciplinario integrado por las áreas de </a:t>
            </a:r>
            <a:r>
              <a:rPr lang="es-ES" sz="1600" dirty="0" err="1"/>
              <a:t>psicologia</a:t>
            </a:r>
            <a:r>
              <a:rPr lang="es-ES" sz="1600" dirty="0"/>
              <a:t>, trabajo social, enfermería, terapia ocupacional y otras disciplinas o campos pertinentes.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PERSONAS CON DISCAPACIDAD</a:t>
            </a:r>
          </a:p>
        </p:txBody>
      </p:sp>
      <p:sp>
        <p:nvSpPr>
          <p:cNvPr id="3" name="2 Marcador de contenido"/>
          <p:cNvSpPr>
            <a:spLocks noGrp="1"/>
          </p:cNvSpPr>
          <p:nvPr>
            <p:ph idx="1"/>
          </p:nvPr>
        </p:nvSpPr>
        <p:spPr/>
        <p:txBody>
          <a:bodyPr/>
          <a:lstStyle/>
          <a:p>
            <a:r>
              <a:rPr lang="es-ES" dirty="0"/>
              <a:t>Art. 48 y 2448 </a:t>
            </a:r>
          </a:p>
          <a:p>
            <a:pPr algn="just">
              <a:buNone/>
            </a:pPr>
            <a:r>
              <a:rPr lang="es-ES" dirty="0"/>
              <a:t>            “Se considera persona con discapacidad a toda persona que padece una alteración permanente o prolongada, física o mental, que en relación a su edad y medio social implica desventajas considerables para su integración familiar, social, educacional o laboral”</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Art. 31 - Reglas generales</a:t>
            </a:r>
          </a:p>
        </p:txBody>
      </p:sp>
      <p:sp>
        <p:nvSpPr>
          <p:cNvPr id="3" name="2 Marcador de contenido"/>
          <p:cNvSpPr>
            <a:spLocks noGrp="1"/>
          </p:cNvSpPr>
          <p:nvPr>
            <p:ph idx="1"/>
          </p:nvPr>
        </p:nvSpPr>
        <p:spPr/>
        <p:txBody>
          <a:bodyPr>
            <a:normAutofit fontScale="77500" lnSpcReduction="20000"/>
          </a:bodyPr>
          <a:lstStyle/>
          <a:p>
            <a:r>
              <a:rPr lang="es-ES" dirty="0"/>
              <a:t>La restricción al ejercicio de la capacidad jurídica se rige por las siguientes reglas generales:</a:t>
            </a:r>
          </a:p>
          <a:p>
            <a:pPr marL="514350" indent="-514350" algn="just">
              <a:buAutoNum type="alphaLcParenR"/>
            </a:pPr>
            <a:r>
              <a:rPr lang="es-ES" dirty="0"/>
              <a:t>La capacidad general de ejercicio de la persona humana se presume, aun cuando se encuentre internada en un establecimiento  asistencial</a:t>
            </a:r>
          </a:p>
          <a:p>
            <a:pPr marL="514350" indent="-514350" algn="just">
              <a:buAutoNum type="alphaLcParenR"/>
            </a:pPr>
            <a:r>
              <a:rPr lang="es-ES" dirty="0"/>
              <a:t>Las limitaciones a la capacidad son de carácter excepcional y se imponen siempre en beneficio de la persona</a:t>
            </a:r>
          </a:p>
          <a:p>
            <a:pPr marL="514350" indent="-514350" algn="just">
              <a:buAutoNum type="alphaLcParenR"/>
            </a:pPr>
            <a:r>
              <a:rPr lang="es-ES" dirty="0"/>
              <a:t>La intervención estatal tiene siempre carácter interdisciplinario, tanto en el tratamiento como en el proceso judicial</a:t>
            </a:r>
          </a:p>
          <a:p>
            <a:pPr marL="514350" indent="-514350" algn="just">
              <a:buAutoNum type="alphaLcParenR"/>
            </a:pPr>
            <a:r>
              <a:rPr lang="es-ES" dirty="0"/>
              <a:t>La persona tiene derecho a recibir información a través de medios y tecnologías adecuadas para su comprensión</a:t>
            </a:r>
          </a:p>
          <a:p>
            <a:pPr marL="514350" indent="-514350" algn="just">
              <a:buAutoNum type="alphaLcParenR"/>
            </a:pPr>
            <a:r>
              <a:rPr lang="es-ES" dirty="0"/>
              <a:t>La persona tiene derecho a participar en el proceso judicial con asistencia letrada que debe ser proporcionada por el Estado si carece de medios</a:t>
            </a:r>
          </a:p>
          <a:p>
            <a:pPr marL="514350" indent="-514350" algn="just">
              <a:buAutoNum type="alphaLcParenR"/>
            </a:pPr>
            <a:r>
              <a:rPr lang="es-ES" dirty="0"/>
              <a:t>Deben priorizarse las alternativas terapéuticas menos restrictivas de los derechos y libertades.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a:t>Art 304 – Otorgante con discapacidad auditiva</a:t>
            </a:r>
          </a:p>
        </p:txBody>
      </p:sp>
      <p:sp>
        <p:nvSpPr>
          <p:cNvPr id="3" name="2 Marcador de contenido"/>
          <p:cNvSpPr>
            <a:spLocks noGrp="1"/>
          </p:cNvSpPr>
          <p:nvPr>
            <p:ph idx="1"/>
          </p:nvPr>
        </p:nvSpPr>
        <p:spPr/>
        <p:txBody>
          <a:bodyPr/>
          <a:lstStyle/>
          <a:p>
            <a:pPr algn="just"/>
            <a:r>
              <a:rPr lang="es-ES" dirty="0"/>
              <a:t>“Si alguna de las personas otorgantes del acto tiene discapacidad auditiva, deben intervenir dos testigos que puedan dar cuenta del conocimiento y comprensión del acto por la persona otorgante. Si es </a:t>
            </a:r>
            <a:r>
              <a:rPr lang="es-ES" dirty="0" err="1"/>
              <a:t>alfabeta</a:t>
            </a:r>
            <a:r>
              <a:rPr lang="es-ES" dirty="0"/>
              <a:t>, además, la escritura debe hacerse de conformidad a una minuta firmada por ella y el escribano debe dar fe de ese hecho. La minuta debe quedar protocolizada”</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a:t>Art. 309 Nulidad</a:t>
            </a:r>
            <a:br>
              <a:rPr lang="es-ES" dirty="0"/>
            </a:br>
            <a:endParaRPr lang="es-ES" dirty="0"/>
          </a:p>
        </p:txBody>
      </p:sp>
      <p:sp>
        <p:nvSpPr>
          <p:cNvPr id="3" name="2 Marcador de contenido"/>
          <p:cNvSpPr>
            <a:spLocks noGrp="1"/>
          </p:cNvSpPr>
          <p:nvPr>
            <p:ph idx="1"/>
          </p:nvPr>
        </p:nvSpPr>
        <p:spPr/>
        <p:txBody>
          <a:bodyPr/>
          <a:lstStyle/>
          <a:p>
            <a:pPr algn="just"/>
            <a:r>
              <a:rPr lang="es-ES" dirty="0"/>
              <a:t>“Son nulas las escrituras que no tengan designación del tiempo y lugar en que sean hechas, el nombre de los otorgantes, la firma del escribano y de las partes, la firma a ruego de ellas cuando no saben o no pueden escribir y la firma de los dos testigos del acto cuando su presencia sea requerida. La inobservancia de las otras formalidades no anula la escrituras pero los escribanos o funcionarios públicos pueden ser sancionados”.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Art. 295 – Testigos inhábiles </a:t>
            </a:r>
          </a:p>
        </p:txBody>
      </p:sp>
      <p:sp>
        <p:nvSpPr>
          <p:cNvPr id="3" name="2 Marcador de contenido"/>
          <p:cNvSpPr>
            <a:spLocks noGrp="1"/>
          </p:cNvSpPr>
          <p:nvPr>
            <p:ph idx="1"/>
          </p:nvPr>
        </p:nvSpPr>
        <p:spPr/>
        <p:txBody>
          <a:bodyPr/>
          <a:lstStyle/>
          <a:p>
            <a:pPr algn="just"/>
            <a:r>
              <a:rPr lang="es-ES" dirty="0"/>
              <a:t>“No pueden ser testigos en instrumentos públicos: </a:t>
            </a:r>
          </a:p>
          <a:p>
            <a:pPr algn="just"/>
            <a:r>
              <a:rPr lang="es-ES" dirty="0"/>
              <a:t>   a) las personas incapaces de ejercicio y aquellas a quienes una sentencia les impida ser testigos en instrumentos públicos. </a:t>
            </a:r>
          </a:p>
          <a:p>
            <a:pPr algn="just"/>
            <a:r>
              <a:rPr lang="es-ES" dirty="0"/>
              <a:t>  b) los que no saben firmar</a:t>
            </a:r>
          </a:p>
          <a:p>
            <a:pPr algn="just"/>
            <a:r>
              <a:rPr lang="es-ES" dirty="0"/>
              <a:t>  c) los dependientes del oficial público</a:t>
            </a:r>
          </a:p>
          <a:p>
            <a:pPr algn="just"/>
            <a:r>
              <a:rPr lang="es-ES" dirty="0"/>
              <a:t>  d) el cónyuge, el conviviente y los parientes del oficial público dentro del cuarto grado y segundo de afinidad”.</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a:t>Art. 2481 – Testigos en testamento por acto público </a:t>
            </a:r>
          </a:p>
        </p:txBody>
      </p:sp>
      <p:sp>
        <p:nvSpPr>
          <p:cNvPr id="3" name="2 Marcador de contenido"/>
          <p:cNvSpPr>
            <a:spLocks noGrp="1"/>
          </p:cNvSpPr>
          <p:nvPr>
            <p:ph idx="1"/>
          </p:nvPr>
        </p:nvSpPr>
        <p:spPr/>
        <p:txBody>
          <a:bodyPr/>
          <a:lstStyle/>
          <a:p>
            <a:pPr algn="just"/>
            <a:r>
              <a:rPr lang="es-ES" dirty="0"/>
              <a:t>“Pueden ser testigos de los testamentos las personas capaces al tiempo de otorgarse el acto. No pueden serlo, además de los enunciados en el art. 295, los ascendientes, los descendientes, el cónyuge ni el conviviente del testador, ni los albaceas, tutores o curadores designados en el testamento, ni los beneficiarios de alguna de sus disposiciones. El testamento en que interviene un testigo incapaz o inhábil al efecto no es válido si, excluido éste, no quedan otros en número suficiente”.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Fuentes y Aplicación:</a:t>
            </a:r>
          </a:p>
        </p:txBody>
      </p:sp>
      <p:sp>
        <p:nvSpPr>
          <p:cNvPr id="3" name="2 Marcador de contenido"/>
          <p:cNvSpPr>
            <a:spLocks noGrp="1"/>
          </p:cNvSpPr>
          <p:nvPr>
            <p:ph idx="1"/>
          </p:nvPr>
        </p:nvSpPr>
        <p:spPr/>
        <p:txBody>
          <a:bodyPr/>
          <a:lstStyle/>
          <a:p>
            <a:pPr algn="just"/>
            <a:r>
              <a:rPr lang="es-ES" dirty="0"/>
              <a:t>Art. 1º “Los casos que este Código rige deben ser resueltos según las leyes aplicables conforme a la Constitución Nacional y los tratados de derechos humanos en los que la República sea parte. A tal efecto se tendrá en cuenta la finalidad de la norma. Los usos prácticas y costumbres son vinculantes cuando las leyes o los interesados se refieren a ellos o en situaciones no regladas legalmente, siempre que no sean contrarios a derecho”</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Art. 302 - IDIOMA</a:t>
            </a:r>
          </a:p>
        </p:txBody>
      </p:sp>
      <p:sp>
        <p:nvSpPr>
          <p:cNvPr id="3" name="2 Marcador de contenido"/>
          <p:cNvSpPr>
            <a:spLocks noGrp="1"/>
          </p:cNvSpPr>
          <p:nvPr>
            <p:ph idx="1"/>
          </p:nvPr>
        </p:nvSpPr>
        <p:spPr/>
        <p:txBody>
          <a:bodyPr>
            <a:normAutofit lnSpcReduction="10000"/>
          </a:bodyPr>
          <a:lstStyle/>
          <a:p>
            <a:pPr algn="just"/>
            <a:r>
              <a:rPr lang="es-ES" sz="2400" dirty="0"/>
              <a:t>“La escritura pública debe hacerse en idioma nacional. Si alguno de los otorgantes declara ignorarlo, la escritura debe redactarse conforme a una minuta  firmada, que debe ser expresada en idioma nacional por traductor público, y si no hay, por intérprete, que el escribano acepte. Ambos instrumentos deben quedar  agregados al protocolo. Los otorgantes  pueden requerir al notario la protocolización de un instrumento original en idioma extranjero, siempre que conste de traducción efectuada por traductor público, o intérprete que aquél acepte. En tal caso con el testimonio de la escritura, el escribano debe entregar copia certificada de ese instrumento en el idioma en que está redactado”.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a:t>Art. 2467 Nulidad del testamento y disposiciones testamentarias</a:t>
            </a:r>
          </a:p>
        </p:txBody>
      </p:sp>
      <p:sp>
        <p:nvSpPr>
          <p:cNvPr id="3" name="2 Marcador de contenido"/>
          <p:cNvSpPr>
            <a:spLocks noGrp="1"/>
          </p:cNvSpPr>
          <p:nvPr>
            <p:ph idx="1"/>
          </p:nvPr>
        </p:nvSpPr>
        <p:spPr/>
        <p:txBody>
          <a:bodyPr/>
          <a:lstStyle/>
          <a:p>
            <a:r>
              <a:rPr lang="es-ES"/>
              <a:t>“ </a:t>
            </a:r>
            <a:r>
              <a:rPr lang="es-ES" dirty="0"/>
              <a:t>…INCISO e) por ser el testador una persona que padece limitaciones para comunicarse en forma oral y, además, no saber leer y escribir, excepto que lo haga por escritura pública  con participación de un intérprete en el acto...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a:t>Otorgante Analfabeto con discapacidad auditiva </a:t>
            </a:r>
          </a:p>
        </p:txBody>
      </p:sp>
      <p:sp>
        <p:nvSpPr>
          <p:cNvPr id="3" name="2 Marcador de contenido"/>
          <p:cNvSpPr>
            <a:spLocks noGrp="1"/>
          </p:cNvSpPr>
          <p:nvPr>
            <p:ph idx="1"/>
          </p:nvPr>
        </p:nvSpPr>
        <p:spPr/>
        <p:txBody>
          <a:bodyPr>
            <a:normAutofit lnSpcReduction="10000"/>
          </a:bodyPr>
          <a:lstStyle/>
          <a:p>
            <a:pPr algn="just">
              <a:buNone/>
            </a:pPr>
            <a:r>
              <a:rPr lang="es-ES" dirty="0"/>
              <a:t>La calificación conceptual para quienes asistan al acto y que den cuenta de la comprensión y conocimiento , sea la de perito – traductor  (lenguaje por señas)  y no la de testigo solamente. Ello no impide que además de dicha función de asistencia pericial, su presencia les permita testimoniar  en caso necesario aquello que han hecho (su traducción) y lo sucedido  ante el oficial público como doble función acumulativa. </a:t>
            </a:r>
          </a:p>
          <a:p>
            <a:pPr algn="just">
              <a:buNone/>
            </a:pPr>
            <a:r>
              <a:rPr lang="es-ES" dirty="0"/>
              <a:t>La intervención de peritos traductores se justifica ampliamente ya que el escribano no puede contenerse con gestos.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a:t>Otorgante Alfabeto con discapacidad auditiva</a:t>
            </a:r>
          </a:p>
        </p:txBody>
      </p:sp>
      <p:sp>
        <p:nvSpPr>
          <p:cNvPr id="3" name="2 Marcador de contenido"/>
          <p:cNvSpPr>
            <a:spLocks noGrp="1"/>
          </p:cNvSpPr>
          <p:nvPr>
            <p:ph idx="1"/>
          </p:nvPr>
        </p:nvSpPr>
        <p:spPr/>
        <p:txBody>
          <a:bodyPr>
            <a:normAutofit lnSpcReduction="10000"/>
          </a:bodyPr>
          <a:lstStyle/>
          <a:p>
            <a:r>
              <a:rPr lang="es-ES" dirty="0"/>
              <a:t>No es necesario que </a:t>
            </a:r>
            <a:r>
              <a:rPr lang="es-ES" dirty="0" err="1"/>
              <a:t>que</a:t>
            </a:r>
            <a:r>
              <a:rPr lang="es-ES" dirty="0"/>
              <a:t> la minuta sea manuscrita , basta con que sea firmada.</a:t>
            </a:r>
          </a:p>
          <a:p>
            <a:r>
              <a:rPr lang="es-ES" dirty="0"/>
              <a:t> De la misma manera que el caso </a:t>
            </a:r>
            <a:r>
              <a:rPr lang="es-ES"/>
              <a:t>anterior asistencia </a:t>
            </a:r>
            <a:r>
              <a:rPr lang="es-ES" dirty="0"/>
              <a:t>de los peritos – traductores, asesoramiento técnico sobre la minuta que luego será protocolizada. </a:t>
            </a:r>
          </a:p>
          <a:p>
            <a:r>
              <a:rPr lang="es-ES" dirty="0"/>
              <a:t>Puede o no contener la minuta la certificación de firma</a:t>
            </a:r>
          </a:p>
          <a:p>
            <a:r>
              <a:rPr lang="es-ES" dirty="0"/>
              <a:t>Al ser agregada se presupone plena conformidad de todos los intervinientes.</a:t>
            </a:r>
          </a:p>
          <a:p>
            <a:r>
              <a:rPr lang="es-ES" dirty="0"/>
              <a:t>La lectura debe ser hecha por la persona con capacidad disminuida más allá que </a:t>
            </a:r>
            <a:r>
              <a:rPr lang="es-ES" dirty="0" err="1"/>
              <a:t>tambien</a:t>
            </a:r>
            <a:r>
              <a:rPr lang="es-ES" dirty="0"/>
              <a:t> la deba leer  el escribano.</a:t>
            </a:r>
          </a:p>
          <a:p>
            <a:pPr>
              <a:buNone/>
            </a:pPr>
            <a:endParaRPr lang="es-E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Minuta Firmada</a:t>
            </a:r>
          </a:p>
        </p:txBody>
      </p:sp>
      <p:sp>
        <p:nvSpPr>
          <p:cNvPr id="3" name="2 Marcador de contenido"/>
          <p:cNvSpPr>
            <a:spLocks noGrp="1"/>
          </p:cNvSpPr>
          <p:nvPr>
            <p:ph idx="1"/>
          </p:nvPr>
        </p:nvSpPr>
        <p:spPr/>
        <p:txBody>
          <a:bodyPr/>
          <a:lstStyle/>
          <a:p>
            <a:pPr algn="just"/>
            <a:r>
              <a:rPr lang="es-ES" dirty="0"/>
              <a:t>Es el documento privado que, como expresión de deseo, contiene la relación sustancial o circunstancial de la escritura que las partes desean otorgar. </a:t>
            </a:r>
          </a:p>
          <a:p>
            <a:pPr algn="just"/>
            <a:r>
              <a:rPr lang="es-ES" dirty="0"/>
              <a:t>Es un documento privado que contiene la síntesis del contrato que las partes se proponen celebrar.</a:t>
            </a:r>
          </a:p>
          <a:p>
            <a:pPr algn="just"/>
            <a:r>
              <a:rPr lang="es-ES" dirty="0"/>
              <a:t>No es el texto  completo de la escritura que se firma.</a:t>
            </a:r>
          </a:p>
          <a:p>
            <a:pPr algn="just"/>
            <a:r>
              <a:rPr lang="es-ES" dirty="0"/>
              <a:t>No se requiere que sea de puño y letra del firmante</a:t>
            </a:r>
            <a:r>
              <a:rPr lang="es-ES"/>
              <a:t>.  </a:t>
            </a:r>
            <a:endParaRPr lang="es-ES" dirty="0"/>
          </a:p>
          <a:p>
            <a:pPr algn="just">
              <a:buNone/>
            </a:pPr>
            <a:endParaRPr lang="es-E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Minuta traducida (Art. 302)   </a:t>
            </a:r>
          </a:p>
        </p:txBody>
      </p:sp>
      <p:sp>
        <p:nvSpPr>
          <p:cNvPr id="3" name="2 Marcador de contenido"/>
          <p:cNvSpPr>
            <a:spLocks noGrp="1"/>
          </p:cNvSpPr>
          <p:nvPr>
            <p:ph idx="1"/>
          </p:nvPr>
        </p:nvSpPr>
        <p:spPr/>
        <p:txBody>
          <a:bodyPr/>
          <a:lstStyle/>
          <a:p>
            <a:r>
              <a:rPr lang="es-ES" dirty="0"/>
              <a:t>Consiste en verter el idioma extranjero al idioma nacional en el contenido de la minuta.</a:t>
            </a:r>
          </a:p>
          <a:p>
            <a:r>
              <a:rPr lang="es-ES" dirty="0"/>
              <a:t>Se realiza por traductor público  con título habilitante. </a:t>
            </a:r>
          </a:p>
          <a:p>
            <a:r>
              <a:rPr lang="es-ES" dirty="0"/>
              <a:t>En el caso de no haber traductor público queda al arbitrio del escribano admitir un intérprete. </a:t>
            </a:r>
          </a:p>
          <a:p>
            <a:r>
              <a:rPr lang="es-ES" dirty="0"/>
              <a:t>En el caso de admitir un intérprete se debe acreditar alguna certificación de estudios.</a:t>
            </a:r>
          </a:p>
          <a:p>
            <a:pPr>
              <a:buNone/>
            </a:pPr>
            <a:endParaRPr lang="es-E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200" dirty="0"/>
              <a:t>Escritura con otorgante con disminución auditiva  - persona analfabeta -  </a:t>
            </a:r>
          </a:p>
        </p:txBody>
      </p:sp>
      <p:sp>
        <p:nvSpPr>
          <p:cNvPr id="3" name="2 Marcador de contenido"/>
          <p:cNvSpPr>
            <a:spLocks noGrp="1"/>
          </p:cNvSpPr>
          <p:nvPr>
            <p:ph idx="1"/>
          </p:nvPr>
        </p:nvSpPr>
        <p:spPr/>
        <p:txBody>
          <a:bodyPr>
            <a:normAutofit fontScale="92500"/>
          </a:bodyPr>
          <a:lstStyle/>
          <a:p>
            <a:pPr algn="just"/>
            <a:r>
              <a:rPr lang="es-ES" dirty="0"/>
              <a:t>Comparecen las parte del acto, dos peritos – intérpretes del lenguaje de señas / testigos.</a:t>
            </a:r>
          </a:p>
          <a:p>
            <a:pPr algn="just"/>
            <a:r>
              <a:rPr lang="es-ES" dirty="0"/>
              <a:t>“El compareciente </a:t>
            </a:r>
            <a:r>
              <a:rPr lang="es-ES" dirty="0" err="1"/>
              <a:t>xxxxx</a:t>
            </a:r>
            <a:r>
              <a:rPr lang="es-ES" dirty="0"/>
              <a:t> manifiesta que es analfabeto y padece disminución auditiva quien se encuentra comprendido en la situación normada por el artículo 304 del Cód. </a:t>
            </a:r>
            <a:r>
              <a:rPr lang="es-ES" dirty="0" err="1"/>
              <a:t>Civ</a:t>
            </a:r>
            <a:r>
              <a:rPr lang="es-ES" dirty="0"/>
              <a:t>. y Com. primera parte, por lo que </a:t>
            </a:r>
            <a:r>
              <a:rPr lang="es-ES" dirty="0" err="1"/>
              <a:t>xxxxxx</a:t>
            </a:r>
            <a:r>
              <a:rPr lang="es-ES" dirty="0"/>
              <a:t> y </a:t>
            </a:r>
            <a:r>
              <a:rPr lang="es-ES" dirty="0" err="1"/>
              <a:t>xxxxxx</a:t>
            </a:r>
            <a:r>
              <a:rPr lang="es-ES" dirty="0"/>
              <a:t> comparecen a fin de asegurar y dar testimonio respeto de la comprensión y conocimiento del acto aquí instrumentado por parte de </a:t>
            </a:r>
            <a:r>
              <a:rPr lang="es-ES" dirty="0" err="1"/>
              <a:t>xxxxxxxxxx</a:t>
            </a:r>
            <a:r>
              <a:rPr lang="es-ES" dirty="0"/>
              <a:t> Conforme las declaraciones e instrucciones de los comparecientes, redacto la presente en los términos siguientes: -------------</a:t>
            </a:r>
          </a:p>
          <a:p>
            <a:endParaRPr lang="es-ES" dirty="0"/>
          </a:p>
          <a:p>
            <a:endParaRPr lang="es-E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pPr algn="just"/>
            <a:r>
              <a:rPr lang="es-ES" dirty="0"/>
              <a:t>“ Los señores </a:t>
            </a:r>
            <a:r>
              <a:rPr lang="es-ES" dirty="0" err="1"/>
              <a:t>xxxxxxxxx</a:t>
            </a:r>
            <a:r>
              <a:rPr lang="es-ES" dirty="0"/>
              <a:t> y </a:t>
            </a:r>
            <a:r>
              <a:rPr lang="es-ES" dirty="0" err="1"/>
              <a:t>xxxxxxxxx</a:t>
            </a:r>
            <a:r>
              <a:rPr lang="es-ES" dirty="0"/>
              <a:t> declaran bajo juramento de ley que </a:t>
            </a:r>
            <a:r>
              <a:rPr lang="es-ES" dirty="0" err="1"/>
              <a:t>xxxxxxxxxxx</a:t>
            </a:r>
            <a:r>
              <a:rPr lang="es-ES" dirty="0"/>
              <a:t> ha comprendido cabalmente el contenido, alcances y efectos de la presente por estar redactado  conforme a su voluntad. </a:t>
            </a:r>
          </a:p>
          <a:p>
            <a:pPr algn="just"/>
            <a:r>
              <a:rPr lang="es-ES" dirty="0"/>
              <a:t>“ACREDITACION DEL CARÁCTER DE INTERPRETE DEL LENGUAJE DE SEÑAS: Los señores </a:t>
            </a:r>
            <a:r>
              <a:rPr lang="es-ES" dirty="0" err="1"/>
              <a:t>xxxxx</a:t>
            </a:r>
            <a:r>
              <a:rPr lang="es-ES" dirty="0"/>
              <a:t> y </a:t>
            </a:r>
            <a:r>
              <a:rPr lang="es-ES" dirty="0" err="1"/>
              <a:t>xxxx</a:t>
            </a:r>
            <a:r>
              <a:rPr lang="es-ES" dirty="0"/>
              <a:t> acreditan su calidad de traductores / intérpretes  del lenguaje de señas con el certificado expedido por </a:t>
            </a:r>
            <a:r>
              <a:rPr lang="es-ES" dirty="0" err="1"/>
              <a:t>xxxxxxxx</a:t>
            </a:r>
            <a:r>
              <a:rPr lang="es-ES" dirty="0"/>
              <a:t>”.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200" dirty="0"/>
              <a:t>Escritura con otorgante con disminución auditiva   - persona </a:t>
            </a:r>
            <a:r>
              <a:rPr lang="es-ES" sz="3200" dirty="0" err="1"/>
              <a:t>alfabeta</a:t>
            </a:r>
            <a:r>
              <a:rPr lang="es-ES" sz="3200" dirty="0"/>
              <a:t> -  </a:t>
            </a:r>
          </a:p>
        </p:txBody>
      </p:sp>
      <p:sp>
        <p:nvSpPr>
          <p:cNvPr id="3" name="2 Marcador de contenido"/>
          <p:cNvSpPr>
            <a:spLocks noGrp="1"/>
          </p:cNvSpPr>
          <p:nvPr>
            <p:ph idx="1"/>
          </p:nvPr>
        </p:nvSpPr>
        <p:spPr/>
        <p:txBody>
          <a:bodyPr>
            <a:normAutofit fontScale="92500"/>
          </a:bodyPr>
          <a:lstStyle/>
          <a:p>
            <a:pPr algn="just"/>
            <a:r>
              <a:rPr lang="es-ES" dirty="0"/>
              <a:t>Comparecen las parte del acto, dos peritos – intérpretes del lenguaje de señas / testigos.</a:t>
            </a:r>
          </a:p>
          <a:p>
            <a:pPr algn="just"/>
            <a:r>
              <a:rPr lang="es-ES" dirty="0"/>
              <a:t>“El compareciente </a:t>
            </a:r>
            <a:r>
              <a:rPr lang="es-ES" dirty="0" err="1"/>
              <a:t>xxxxx</a:t>
            </a:r>
            <a:r>
              <a:rPr lang="es-ES" dirty="0"/>
              <a:t> manifiesta que padece de disminución auditiva quien se encuentra comprendido en la situación normada por el artículo 304 del Cód. </a:t>
            </a:r>
            <a:r>
              <a:rPr lang="es-ES" dirty="0" err="1"/>
              <a:t>Civ</a:t>
            </a:r>
            <a:r>
              <a:rPr lang="es-ES" dirty="0"/>
              <a:t>. y Com. Segunda parte, por lo que me hace entrega de una minuta firmada del acto que desea otorgar que firma en mi presencia, la que protocolizo agregando. En virtud de lo manifestado en la minuta relacionada, y declaraciones análogas de los restantes comparecientes, redacto el negocio en los términos siguientes: ----------------------------</a:t>
            </a:r>
          </a:p>
          <a:p>
            <a:endParaRPr lang="es-E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pPr algn="just"/>
            <a:r>
              <a:rPr lang="es-ES" dirty="0"/>
              <a:t>“ Los señores </a:t>
            </a:r>
            <a:r>
              <a:rPr lang="es-ES" dirty="0" err="1"/>
              <a:t>xxxxxxxxx</a:t>
            </a:r>
            <a:r>
              <a:rPr lang="es-ES" dirty="0"/>
              <a:t> y </a:t>
            </a:r>
            <a:r>
              <a:rPr lang="es-ES" dirty="0" err="1"/>
              <a:t>xxxxxxxxx</a:t>
            </a:r>
            <a:r>
              <a:rPr lang="es-ES" dirty="0"/>
              <a:t> declaran bajo juramento de ley que </a:t>
            </a:r>
            <a:r>
              <a:rPr lang="es-ES" dirty="0" err="1"/>
              <a:t>xxxxxxxxxxx</a:t>
            </a:r>
            <a:r>
              <a:rPr lang="es-ES" dirty="0"/>
              <a:t> ha comprendido cabalmente el contenido, alcances y efectos de la presente por estar redactado  conforme a su voluntad. </a:t>
            </a:r>
          </a:p>
          <a:p>
            <a:pPr algn="just"/>
            <a:r>
              <a:rPr lang="es-ES" dirty="0"/>
              <a:t>“ACREDITACION DEL CARÁCTER DE INTERPRETE DEL LENGUAJE DE SEÑAS: Los señores </a:t>
            </a:r>
            <a:r>
              <a:rPr lang="es-ES" dirty="0" err="1"/>
              <a:t>xxxxx</a:t>
            </a:r>
            <a:r>
              <a:rPr lang="es-ES" dirty="0"/>
              <a:t> y </a:t>
            </a:r>
            <a:r>
              <a:rPr lang="es-ES" dirty="0" err="1"/>
              <a:t>xxxx</a:t>
            </a:r>
            <a:r>
              <a:rPr lang="es-ES" dirty="0"/>
              <a:t> acreditan su calidad de traductores / intérpretes  del lenguaje de señas con el certificado expedido por </a:t>
            </a:r>
            <a:r>
              <a:rPr lang="es-ES" dirty="0" err="1"/>
              <a:t>xxxxxxxx</a:t>
            </a:r>
            <a:r>
              <a:rPr lang="es-ES" dirty="0"/>
              <a:t>”. </a:t>
            </a:r>
          </a:p>
          <a:p>
            <a:endParaRPr lang="es-E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INTERPRETACIÓN</a:t>
            </a:r>
          </a:p>
        </p:txBody>
      </p:sp>
      <p:sp>
        <p:nvSpPr>
          <p:cNvPr id="3" name="2 Marcador de contenido"/>
          <p:cNvSpPr>
            <a:spLocks noGrp="1"/>
          </p:cNvSpPr>
          <p:nvPr>
            <p:ph idx="1"/>
          </p:nvPr>
        </p:nvSpPr>
        <p:spPr/>
        <p:txBody>
          <a:bodyPr/>
          <a:lstStyle/>
          <a:p>
            <a:endParaRPr lang="es-ES" dirty="0"/>
          </a:p>
          <a:p>
            <a:endParaRPr lang="es-ES" dirty="0"/>
          </a:p>
          <a:p>
            <a:pPr algn="just"/>
            <a:r>
              <a:rPr lang="es-ES" dirty="0"/>
              <a:t>Art. 2º “La ley debe ser interpretada teniendo en cuenta sus palabras, sus finalidades, las leyes análogas, las disposiciones que surgen de los tratados de derechos humanos, los principios y valores jurídicos, de modo coherente con todo el ordenamiento”</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200" dirty="0"/>
              <a:t>Escritura con persona extranjera que no conoce el idioma nacional con traductor público</a:t>
            </a:r>
          </a:p>
        </p:txBody>
      </p:sp>
      <p:sp>
        <p:nvSpPr>
          <p:cNvPr id="3" name="2 Marcador de contenido"/>
          <p:cNvSpPr>
            <a:spLocks noGrp="1"/>
          </p:cNvSpPr>
          <p:nvPr>
            <p:ph idx="1"/>
          </p:nvPr>
        </p:nvSpPr>
        <p:spPr/>
        <p:txBody>
          <a:bodyPr/>
          <a:lstStyle/>
          <a:p>
            <a:pPr algn="just"/>
            <a:r>
              <a:rPr lang="es-ES" dirty="0"/>
              <a:t>“El compareciente </a:t>
            </a:r>
            <a:r>
              <a:rPr lang="es-ES" dirty="0" err="1"/>
              <a:t>xxxx</a:t>
            </a:r>
            <a:r>
              <a:rPr lang="es-ES" dirty="0"/>
              <a:t> ignora el idioma nacional por lo que entrega una minuta firmada del acto que desea otorgar, redactada en idioma extranjero, traducida al idioma nacional por el traductor  público </a:t>
            </a:r>
            <a:r>
              <a:rPr lang="es-ES" dirty="0" err="1"/>
              <a:t>xxxx</a:t>
            </a:r>
            <a:r>
              <a:rPr lang="es-ES" dirty="0"/>
              <a:t> legalizada por el Colegio de Traductores Públicos de la ciudad de </a:t>
            </a:r>
            <a:r>
              <a:rPr lang="es-ES" dirty="0" err="1"/>
              <a:t>xxxxx</a:t>
            </a:r>
            <a:r>
              <a:rPr lang="es-ES" dirty="0"/>
              <a:t>, que agrego a la presente. En un todo de acuerdo  la traducción y declaraciones análogas del otro compareciente redacto el negocio jurídico en los siguiente términos”: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200" dirty="0"/>
              <a:t>Escritura con persona extranjera que no conoce el idioma nacional con Intérprete</a:t>
            </a:r>
          </a:p>
        </p:txBody>
      </p:sp>
      <p:sp>
        <p:nvSpPr>
          <p:cNvPr id="3" name="2 Marcador de contenido"/>
          <p:cNvSpPr>
            <a:spLocks noGrp="1"/>
          </p:cNvSpPr>
          <p:nvPr>
            <p:ph idx="1"/>
          </p:nvPr>
        </p:nvSpPr>
        <p:spPr/>
        <p:txBody>
          <a:bodyPr>
            <a:normAutofit fontScale="92500" lnSpcReduction="20000"/>
          </a:bodyPr>
          <a:lstStyle/>
          <a:p>
            <a:pPr algn="just"/>
            <a:r>
              <a:rPr lang="es-ES" dirty="0"/>
              <a:t>Se lo hace comparecer también al intérprete quien acredita su carácter de interprete: “quien acredita su calidad de intérprete del idioma </a:t>
            </a:r>
            <a:r>
              <a:rPr lang="es-ES" dirty="0" err="1"/>
              <a:t>xxxxx</a:t>
            </a:r>
            <a:r>
              <a:rPr lang="es-ES" dirty="0"/>
              <a:t> con el certificado expedido por </a:t>
            </a:r>
            <a:r>
              <a:rPr lang="es-ES" dirty="0" err="1"/>
              <a:t>xxxxxx</a:t>
            </a:r>
            <a:r>
              <a:rPr lang="es-ES" dirty="0"/>
              <a:t>”</a:t>
            </a:r>
          </a:p>
          <a:p>
            <a:pPr algn="just"/>
            <a:r>
              <a:rPr lang="es-ES" dirty="0"/>
              <a:t>“El compareciente  </a:t>
            </a:r>
            <a:r>
              <a:rPr lang="es-ES" dirty="0" err="1"/>
              <a:t>xxxx</a:t>
            </a:r>
            <a:r>
              <a:rPr lang="es-ES" dirty="0"/>
              <a:t> ignora el idioma nacional por lo que entrega una minuta firmada del acto que desea otorgar, redactada en idioma extranjero, la que ante la inexistencia de traductor público del idioma en la demarcación, es traducida al idioma nacional por el intérprete </a:t>
            </a:r>
            <a:r>
              <a:rPr lang="es-ES" dirty="0" err="1"/>
              <a:t>xxxx</a:t>
            </a:r>
            <a:r>
              <a:rPr lang="es-ES" dirty="0"/>
              <a:t>, que  agrego a la presente. En un todo de acuerdo con la traducción y declaraciones análogas de los restantes comparecientes, redacto el negocio jurídico en los siguiente términos: ”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dirty="0"/>
          </a:p>
        </p:txBody>
      </p:sp>
      <p:sp>
        <p:nvSpPr>
          <p:cNvPr id="3" name="2 Marcador de contenido"/>
          <p:cNvSpPr>
            <a:spLocks noGrp="1"/>
          </p:cNvSpPr>
          <p:nvPr>
            <p:ph idx="1"/>
          </p:nvPr>
        </p:nvSpPr>
        <p:spPr/>
        <p:txBody>
          <a:bodyPr/>
          <a:lstStyle/>
          <a:p>
            <a:pPr algn="just"/>
            <a:r>
              <a:rPr lang="es-ES" dirty="0"/>
              <a:t>En líneas generales la </a:t>
            </a:r>
            <a:r>
              <a:rPr lang="es-ES" dirty="0" err="1"/>
              <a:t>Repùblica</a:t>
            </a:r>
            <a:r>
              <a:rPr lang="es-ES" dirty="0"/>
              <a:t> Argentina se ha comprometido a velar por el cumplimiento de las disposiciones que protegen internacionalmente a las personas vulnerables, colocando a la persona con discapacidad en el plano de igualdad que merece conjuntamente con el resto de la sociedad, sin distinción alguna, con la salvedad de la utilización de los mecanismos que resulten necesarios para el mejor ejercicio de sus derechos,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a:t>FUNCION NOTARIAL</a:t>
            </a:r>
          </a:p>
        </p:txBody>
      </p:sp>
      <p:sp>
        <p:nvSpPr>
          <p:cNvPr id="3" name="2 Marcador de contenido"/>
          <p:cNvSpPr>
            <a:spLocks noGrp="1"/>
          </p:cNvSpPr>
          <p:nvPr>
            <p:ph idx="1"/>
          </p:nvPr>
        </p:nvSpPr>
        <p:spPr/>
        <p:txBody>
          <a:bodyPr>
            <a:normAutofit/>
          </a:bodyPr>
          <a:lstStyle/>
          <a:p>
            <a:endParaRPr lang="es-ES" dirty="0"/>
          </a:p>
          <a:p>
            <a:pPr algn="ctr"/>
            <a:endParaRPr lang="es-ES" sz="2900" dirty="0"/>
          </a:p>
          <a:p>
            <a:pPr algn="ctr"/>
            <a:r>
              <a:rPr lang="es-ES" sz="2900" dirty="0"/>
              <a:t>AUTENTICADORA</a:t>
            </a:r>
          </a:p>
          <a:p>
            <a:pPr algn="ctr"/>
            <a:endParaRPr lang="es-ES" sz="2900" dirty="0"/>
          </a:p>
          <a:p>
            <a:pPr algn="ctr"/>
            <a:endParaRPr lang="es-ES" sz="2900" dirty="0"/>
          </a:p>
          <a:p>
            <a:pPr algn="ctr"/>
            <a:r>
              <a:rPr lang="es-ES" sz="2900" dirty="0"/>
              <a:t>CONFORMADORA</a:t>
            </a:r>
          </a:p>
        </p:txBody>
      </p:sp>
    </p:spTree>
  </p:cSld>
  <p:clrMapOvr>
    <a:masterClrMapping/>
  </p:clrMapOvr>
  <p:transition spd="slow">
    <p:newsflash/>
    <p:sndAc>
      <p:stSnd>
        <p:snd r:embed="rId2" name="type.wav"/>
      </p:stSnd>
    </p:sndAc>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dirty="0"/>
          </a:p>
        </p:txBody>
      </p:sp>
      <p:sp>
        <p:nvSpPr>
          <p:cNvPr id="3" name="2 Marcador de contenido"/>
          <p:cNvSpPr>
            <a:spLocks noGrp="1"/>
          </p:cNvSpPr>
          <p:nvPr>
            <p:ph idx="1"/>
          </p:nvPr>
        </p:nvSpPr>
        <p:spPr/>
        <p:txBody>
          <a:bodyPr>
            <a:normAutofit/>
          </a:bodyPr>
          <a:lstStyle/>
          <a:p>
            <a:pPr algn="just"/>
            <a:r>
              <a:rPr lang="es-ES" dirty="0"/>
              <a:t>CONSTITUCION NACIONAL                                      </a:t>
            </a:r>
          </a:p>
          <a:p>
            <a:pPr algn="just"/>
            <a:r>
              <a:rPr lang="es-ES" dirty="0"/>
              <a:t>CONVENCION AMERICANA  SOBRE DERECHOS HUMANOS (Ley 23.054) (Pacto de San José de Costa Rica) </a:t>
            </a:r>
          </a:p>
          <a:p>
            <a:pPr algn="just"/>
            <a:r>
              <a:rPr lang="es-ES" dirty="0"/>
              <a:t>CONVENCION INTERNACIONAL SOBRE LOS DERECHOS DE LAS PERSONAS CON DISCAPACIDAD  (aprobada por Ley 26.378) Le otorgó Jerarquía Constitucional la Ley 27.044</a:t>
            </a:r>
          </a:p>
          <a:p>
            <a:pPr>
              <a:buNone/>
            </a:pPr>
            <a:endParaRPr lang="es-E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normAutofit fontScale="77500" lnSpcReduction="20000"/>
          </a:bodyPr>
          <a:lstStyle/>
          <a:p>
            <a:pPr algn="just"/>
            <a:r>
              <a:rPr lang="es-ES" dirty="0"/>
              <a:t>El propósito de la presente Convención es promover, proteger y asegurar el goce pleno y en condiciones de igualdad de todos los derechos humanos y libertades fundamentales por todas las personas con discapacidad, y promover el respeto de su dignidad inherente. </a:t>
            </a:r>
          </a:p>
          <a:p>
            <a:pPr algn="just"/>
            <a:r>
              <a:rPr lang="es-ES" dirty="0"/>
              <a:t> Las personas con discapacidad incluyen a aquellas que tengan deficiencias físicas, mentales, intelectuales o sensoriales a largo plazo que, al interactuar con diversas barreras, puedan impedir su participación plena y efectiva en la sociedad, en igualdad de condiciones con las demás.  </a:t>
            </a:r>
          </a:p>
          <a:p>
            <a:pPr algn="just"/>
            <a:r>
              <a:rPr lang="es-ES" dirty="0"/>
              <a:t>La “comunicación” incluirá los lenguajes, la visualización de textos, el Braille, la comunicación táctil, los </a:t>
            </a:r>
            <a:r>
              <a:rPr lang="es-ES" dirty="0" err="1"/>
              <a:t>macrotipos</a:t>
            </a:r>
            <a:r>
              <a:rPr lang="es-ES" dirty="0"/>
              <a:t>, los dispositivos multimedia de fácil acceso, así como el lenguaje escrito, los sistemas auditivos, el lenguaje sencillo, los medios de voz digitalizada y otros modos, medios y formatos aumentativos o alternativos de comunicación, incluida la tecnología de la información y las comunicaciones de fácil acceso;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endParaRPr lang="es-ES" dirty="0"/>
          </a:p>
          <a:p>
            <a:r>
              <a:rPr lang="es-ES" b="1" dirty="0"/>
              <a:t>Por “lenguaje” se entenderá tanto el lenguaje oral como la lengua de señas y otras formas de comunicación no  verbal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normAutofit lnSpcReduction="10000"/>
          </a:bodyPr>
          <a:lstStyle/>
          <a:p>
            <a:r>
              <a:rPr lang="es-ES" dirty="0"/>
              <a:t>Los Estados Partes reconocerán que las personas con discapacidad tienen capacidad jurídica en igualdad de condiciones con las demás en todos los aspectos de la vida. </a:t>
            </a:r>
          </a:p>
          <a:p>
            <a:r>
              <a:rPr lang="es-ES" dirty="0"/>
              <a:t>Los Estados Partes reafirman que las personas con discapacidad tienen derecho en todas partes al reconocimiento de su personalidad jurídica. </a:t>
            </a:r>
          </a:p>
          <a:p>
            <a:r>
              <a:rPr lang="es-ES" dirty="0"/>
              <a:t>   Los Estados Partes adoptarán las medidas pertinentes para proporcionar acceso a las personas con discapacidad al apoyo que puedan necesitar en el ejercicio de su capacidad jurídica.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normAutofit fontScale="77500" lnSpcReduction="20000"/>
          </a:bodyPr>
          <a:lstStyle/>
          <a:p>
            <a:r>
              <a:rPr lang="es-ES" dirty="0"/>
              <a:t>Principios generales </a:t>
            </a:r>
          </a:p>
          <a:p>
            <a:r>
              <a:rPr lang="es-ES" dirty="0"/>
              <a:t> Los principios de la presente Convención serán: </a:t>
            </a:r>
          </a:p>
          <a:p>
            <a:r>
              <a:rPr lang="es-ES" dirty="0"/>
              <a:t> a) El respeto de la dignidad inherente, la autonomía individual, incluida la libertad de tomar las propias decisiones, y la independencia de las personas; </a:t>
            </a:r>
          </a:p>
          <a:p>
            <a:r>
              <a:rPr lang="es-ES" dirty="0"/>
              <a:t> b) La no discriminación; </a:t>
            </a:r>
          </a:p>
          <a:p>
            <a:r>
              <a:rPr lang="es-ES" dirty="0"/>
              <a:t> c) La participación e inclusión plenas y efectivas en la sociedad; </a:t>
            </a:r>
          </a:p>
          <a:p>
            <a:r>
              <a:rPr lang="es-ES" dirty="0"/>
              <a:t> d) El respeto por la diferencia y la aceptación de las personas con discapacidad como parte de la diversidad y la condición humanas; </a:t>
            </a:r>
          </a:p>
          <a:p>
            <a:r>
              <a:rPr lang="es-ES" dirty="0"/>
              <a:t> e) La igualdad de oportunidades; </a:t>
            </a:r>
          </a:p>
          <a:p>
            <a:r>
              <a:rPr lang="es-ES" dirty="0"/>
              <a:t> f) La accesibilidad; </a:t>
            </a:r>
          </a:p>
          <a:p>
            <a:r>
              <a:rPr lang="es-ES" dirty="0"/>
              <a:t> g) La igualdad entre el hombre y la mujer</a:t>
            </a:r>
          </a:p>
          <a:p>
            <a:r>
              <a:rPr lang="es-ES" dirty="0"/>
              <a:t> h) El respeto a la evolución de las facultades de los niños y las niñas con discapacidad y de su derecho a preservar su identidad.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pPr algn="just"/>
            <a:r>
              <a:rPr lang="es-ES" dirty="0"/>
              <a:t>Tienen especial relevancia los tratados de derechos humanos porque tienen un contenido valorativo que se considera relevante para el sistema. </a:t>
            </a:r>
          </a:p>
          <a:p>
            <a:pPr algn="just"/>
            <a:r>
              <a:rPr lang="es-ES" dirty="0"/>
              <a:t>Son los principios y valores que se infieren de ese tipo de tratados los que constituyen un criterio de interpretación de las normas legales que forman parte del ordenamiento y es en ese sentido que se les atribuye ser criterio de interpretación y no solo fuente de derechos.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o">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427</TotalTime>
  <Words>2681</Words>
  <Application>Microsoft Office PowerPoint</Application>
  <PresentationFormat>Presentación en pantalla (4:3)</PresentationFormat>
  <Paragraphs>123</Paragraphs>
  <Slides>33</Slides>
  <Notes>0</Notes>
  <HiddenSlides>0</HiddenSlides>
  <MMClips>0</MMClips>
  <ScaleCrop>false</ScaleCrop>
  <HeadingPairs>
    <vt:vector size="4" baseType="variant">
      <vt:variant>
        <vt:lpstr>Tema</vt:lpstr>
      </vt:variant>
      <vt:variant>
        <vt:i4>1</vt:i4>
      </vt:variant>
      <vt:variant>
        <vt:lpstr>Títulos de diapositiva</vt:lpstr>
      </vt:variant>
      <vt:variant>
        <vt:i4>33</vt:i4>
      </vt:variant>
    </vt:vector>
  </HeadingPairs>
  <TitlesOfParts>
    <vt:vector size="34" baseType="lpstr">
      <vt:lpstr>Flujo</vt:lpstr>
      <vt:lpstr>Otorgante con discapacidad auditiva</vt:lpstr>
      <vt:lpstr>Fuentes y Aplicación:</vt:lpstr>
      <vt:lpstr>INTERPRETACIÓN</vt:lpstr>
      <vt:lpstr>Presentación de PowerPoint</vt:lpstr>
      <vt:lpstr>Presentación de PowerPoint</vt:lpstr>
      <vt:lpstr>Presentación de PowerPoint</vt:lpstr>
      <vt:lpstr>Presentación de PowerPoint</vt:lpstr>
      <vt:lpstr>Presentación de PowerPoint</vt:lpstr>
      <vt:lpstr>Presentación de PowerPoint</vt:lpstr>
      <vt:lpstr>Capacidad de derecho</vt:lpstr>
      <vt:lpstr>Capacidad de ejercicio </vt:lpstr>
      <vt:lpstr>Personas incapaces de ejercicio</vt:lpstr>
      <vt:lpstr>Cambio de paradigma   Gradiantes propios de las enfermedades mentales </vt:lpstr>
      <vt:lpstr>PERSONAS CON DISCAPACIDAD</vt:lpstr>
      <vt:lpstr>Art. 31 - Reglas generales</vt:lpstr>
      <vt:lpstr>Art 304 – Otorgante con discapacidad auditiva</vt:lpstr>
      <vt:lpstr>Art. 309 Nulidad </vt:lpstr>
      <vt:lpstr>Art. 295 – Testigos inhábiles </vt:lpstr>
      <vt:lpstr>Art. 2481 – Testigos en testamento por acto público </vt:lpstr>
      <vt:lpstr>Art. 302 - IDIOMA</vt:lpstr>
      <vt:lpstr>Art. 2467 Nulidad del testamento y disposiciones testamentarias</vt:lpstr>
      <vt:lpstr>Otorgante Analfabeto con discapacidad auditiva </vt:lpstr>
      <vt:lpstr>Otorgante Alfabeto con discapacidad auditiva</vt:lpstr>
      <vt:lpstr>Minuta Firmada</vt:lpstr>
      <vt:lpstr>Minuta traducida (Art. 302)   </vt:lpstr>
      <vt:lpstr>Escritura con otorgante con disminución auditiva  - persona analfabeta -  </vt:lpstr>
      <vt:lpstr>Presentación de PowerPoint</vt:lpstr>
      <vt:lpstr>Escritura con otorgante con disminución auditiva   - persona alfabeta -  </vt:lpstr>
      <vt:lpstr>Presentación de PowerPoint</vt:lpstr>
      <vt:lpstr>Escritura con persona extranjera que no conoce el idioma nacional con traductor público</vt:lpstr>
      <vt:lpstr>Escritura con persona extranjera que no conoce el idioma nacional con Intérprete</vt:lpstr>
      <vt:lpstr>Presentación de PowerPoint</vt:lpstr>
      <vt:lpstr>FUNCION NOTARIAL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Otorgante con discapacidad auditiva</dc:title>
  <dc:creator>PC</dc:creator>
  <cp:lastModifiedBy>Usuario desconocido</cp:lastModifiedBy>
  <cp:revision>69</cp:revision>
  <dcterms:created xsi:type="dcterms:W3CDTF">2019-11-18T21:26:16Z</dcterms:created>
  <dcterms:modified xsi:type="dcterms:W3CDTF">2020-08-27T15:29:45Z</dcterms:modified>
</cp:coreProperties>
</file>