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sldIdLst>
    <p:sldId id="256" r:id="rId2"/>
    <p:sldId id="311" r:id="rId3"/>
    <p:sldId id="257" r:id="rId4"/>
    <p:sldId id="289" r:id="rId5"/>
    <p:sldId id="290" r:id="rId6"/>
    <p:sldId id="259" r:id="rId7"/>
    <p:sldId id="260" r:id="rId8"/>
    <p:sldId id="291" r:id="rId9"/>
    <p:sldId id="258" r:id="rId10"/>
    <p:sldId id="298" r:id="rId11"/>
    <p:sldId id="261" r:id="rId12"/>
    <p:sldId id="262" r:id="rId13"/>
    <p:sldId id="303" r:id="rId14"/>
    <p:sldId id="304" r:id="rId15"/>
    <p:sldId id="263" r:id="rId16"/>
    <p:sldId id="293" r:id="rId17"/>
    <p:sldId id="264" r:id="rId18"/>
    <p:sldId id="269" r:id="rId19"/>
    <p:sldId id="296" r:id="rId20"/>
    <p:sldId id="294" r:id="rId21"/>
    <p:sldId id="265" r:id="rId22"/>
    <p:sldId id="299" r:id="rId23"/>
    <p:sldId id="266" r:id="rId24"/>
    <p:sldId id="267" r:id="rId25"/>
    <p:sldId id="270" r:id="rId26"/>
    <p:sldId id="271" r:id="rId27"/>
    <p:sldId id="268" r:id="rId28"/>
    <p:sldId id="274" r:id="rId29"/>
    <p:sldId id="272" r:id="rId30"/>
    <p:sldId id="273" r:id="rId31"/>
    <p:sldId id="305" r:id="rId32"/>
    <p:sldId id="279" r:id="rId33"/>
    <p:sldId id="280" r:id="rId34"/>
    <p:sldId id="300" r:id="rId35"/>
    <p:sldId id="285" r:id="rId36"/>
    <p:sldId id="275" r:id="rId37"/>
    <p:sldId id="276" r:id="rId38"/>
    <p:sldId id="277" r:id="rId39"/>
    <p:sldId id="301" r:id="rId40"/>
    <p:sldId id="278" r:id="rId41"/>
    <p:sldId id="281" r:id="rId42"/>
    <p:sldId id="310" r:id="rId43"/>
    <p:sldId id="297" r:id="rId44"/>
    <p:sldId id="282" r:id="rId45"/>
    <p:sldId id="283" r:id="rId46"/>
    <p:sldId id="284" r:id="rId47"/>
    <p:sldId id="286" r:id="rId48"/>
    <p:sldId id="287" r:id="rId49"/>
    <p:sldId id="288" r:id="rId50"/>
    <p:sldId id="309" r:id="rId51"/>
    <p:sldId id="306" r:id="rId52"/>
    <p:sldId id="307" r:id="rId53"/>
    <p:sldId id="308" r:id="rId54"/>
    <p:sldId id="30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94"/>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8/27/2020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640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6642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3702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7230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8/27/2020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372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8/27/2020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1224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8/27/2020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7854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8/27/2020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83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8/27/2020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395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smtClean="0"/>
              <a:t>8/27/2020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67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smtClean="0"/>
              <a:t>8/27/2020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0759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8/27/2020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684156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wikipedia.org/wiki/Actividad_extraescolar" TargetMode="External" /><Relationship Id="rId2" Type="http://schemas.openxmlformats.org/officeDocument/2006/relationships/image" Target="../media/image4.jpg" /><Relationship Id="rId1" Type="http://schemas.openxmlformats.org/officeDocument/2006/relationships/slideLayout" Target="../slideLayouts/slideLayout2.xml" /><Relationship Id="rId6" Type="http://schemas.openxmlformats.org/officeDocument/2006/relationships/hyperlink" Target="https://www.psicoglobalia.com/la-presion-del-grupo-y-su-importancia-en-los-adolescentes/" TargetMode="External" /><Relationship Id="rId5" Type="http://schemas.openxmlformats.org/officeDocument/2006/relationships/image" Target="../media/image5.jpg" /><Relationship Id="rId4" Type="http://schemas.openxmlformats.org/officeDocument/2006/relationships/hyperlink" Target="https://creativecommons.org/licenses/by-sa/3.0/" TargetMode="External" /></Relationships>
</file>

<file path=ppt/slides/_rels/slide10.xml.rels><?xml version="1.0" encoding="UTF-8" standalone="yes"?>
<Relationships xmlns="http://schemas.openxmlformats.org/package/2006/relationships"><Relationship Id="rId8" Type="http://schemas.openxmlformats.org/officeDocument/2006/relationships/image" Target="../media/image11.jpg" /><Relationship Id="rId3" Type="http://schemas.openxmlformats.org/officeDocument/2006/relationships/hyperlink" Target="http://bebeunico.blogspot.com/2013/12/asi-se-desarrolla-mi-hijo-los-8-anos.html" TargetMode="External" /><Relationship Id="rId7" Type="http://schemas.openxmlformats.org/officeDocument/2006/relationships/hyperlink" Target="https://creativecommons.org/licenses/by-nc/3.0/" TargetMode="External" /><Relationship Id="rId2" Type="http://schemas.openxmlformats.org/officeDocument/2006/relationships/image" Target="../media/image9.jpg" /><Relationship Id="rId1" Type="http://schemas.openxmlformats.org/officeDocument/2006/relationships/slideLayout" Target="../slideLayouts/slideLayout7.xml" /><Relationship Id="rId6" Type="http://schemas.openxmlformats.org/officeDocument/2006/relationships/hyperlink" Target="http://orientaatenea.blogspot.com/p/tecnicas-de-estudio.html" TargetMode="External" /><Relationship Id="rId5" Type="http://schemas.openxmlformats.org/officeDocument/2006/relationships/image" Target="../media/image10.jpg" /><Relationship Id="rId10" Type="http://schemas.openxmlformats.org/officeDocument/2006/relationships/hyperlink" Target="https://creativecommons.org/licenses/by-nc-sa/3.0/" TargetMode="External" /><Relationship Id="rId4" Type="http://schemas.openxmlformats.org/officeDocument/2006/relationships/hyperlink" Target="https://creativecommons.org/licenses/by-nc-nd/3.0/" TargetMode="External" /><Relationship Id="rId9" Type="http://schemas.openxmlformats.org/officeDocument/2006/relationships/hyperlink" Target="https://enfamilia.aeped.es/edades-etapas/crecimiento-durante-pubertad-adolescencia" TargetMode="Externa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https://autismodiario.org/2012/06/24/programa-de-habilidades-sociales-para-adolescentes-con-autismo-y-asperger/" TargetMode="External" /><Relationship Id="rId2" Type="http://schemas.openxmlformats.org/officeDocument/2006/relationships/image" Target="../media/image6.jpg" /><Relationship Id="rId1" Type="http://schemas.openxmlformats.org/officeDocument/2006/relationships/slideLayout" Target="../slideLayouts/slideLayout7.xml" /><Relationship Id="rId4" Type="http://schemas.openxmlformats.org/officeDocument/2006/relationships/hyperlink" Target="https://creativecommons.org/licenses/by-nc-nd/3.0/" TargetMode="Externa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hyperlink" Target="http://www.saij.gob.ar/aida-kemelmajer-carlucci-principio-autonomia-progresiva-codigo-civil-comercial-algunas-reglas-para-su-aplicacion-dacf150461-2015-08-18/123456789-0abc-defg1640-51fcanirtcod" TargetMode="External" /><Relationship Id="rId2" Type="http://schemas.openxmlformats.org/officeDocument/2006/relationships/hyperlink" Target="http://servicios.infoleg.gob.ar/infolegInternet/anexos/255000-259999/257649/norma.htm" TargetMode="Externa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hyperlink" Target="http://servicios.infoleg.gob.ar/infolegInternet/anexos/275000-279999/276135/norma.htm" TargetMode="Externa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hyperlink" Target="http://iesagorabiblioteca.blogspot.com/2014/11/20-de-noviembre-dia-internacional-de.html" TargetMode="External" /><Relationship Id="rId2" Type="http://schemas.openxmlformats.org/officeDocument/2006/relationships/image" Target="../media/image12.jpg" /><Relationship Id="rId1" Type="http://schemas.openxmlformats.org/officeDocument/2006/relationships/slideLayout" Target="../slideLayouts/slideLayout7.xml" /><Relationship Id="rId4" Type="http://schemas.openxmlformats.org/officeDocument/2006/relationships/hyperlink" Target="https://creativecommons.org/licenses/by-nc-sa/3.0/" TargetMode="External" /></Relationships>
</file>

<file path=ppt/slides/_rels/slide45.xml.rels><?xml version="1.0" encoding="UTF-8" standalone="yes"?>
<Relationships xmlns="http://schemas.openxmlformats.org/package/2006/relationships"><Relationship Id="rId3" Type="http://schemas.openxmlformats.org/officeDocument/2006/relationships/hyperlink" Target="https://www.nortecorrientes.com/149063--el-abogado-del-nino-un-cargo-que-esta-pendiente" TargetMode="External" /><Relationship Id="rId2" Type="http://schemas.openxmlformats.org/officeDocument/2006/relationships/hyperlink" Target="http://www.scba.gov.ar/servicios/violenciafamiliar/201903/Ley%2014568%20-%20Abogado%20del%20Ni&#241;o.pdf" TargetMode="Externa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Corte_Interamericana_de_Derechos_Humanos" TargetMode="External"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hyperlink" Target="https://creativecommons.org/licenses/by-sa/3.0/" TargetMode="External" /></Relationships>
</file>

<file path=ppt/slides/_rels/slide50.xml.rels><?xml version="1.0" encoding="UTF-8" standalone="yes"?>
<Relationships xmlns="http://schemas.openxmlformats.org/package/2006/relationships"><Relationship Id="rId2" Type="http://schemas.openxmlformats.org/officeDocument/2006/relationships/hyperlink" Target="http://www.jus.gob.ar/media/3116712/dec_ederechos.pdf" TargetMode="Externa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hyperlink" Target="http://www.jus.gob.ar/media/3108870/ley_26061_proteccion_de_ni_os.pdf"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hyperlink" Target="http://www.alexduve.com/2018/01/acuerdo-numero-040118-por-el-que-se.html" TargetMode="External" /><Relationship Id="rId2" Type="http://schemas.openxmlformats.org/officeDocument/2006/relationships/image" Target="../media/image8.png" /><Relationship Id="rId1" Type="http://schemas.openxmlformats.org/officeDocument/2006/relationships/slideLayout" Target="../slideLayouts/slideLayout7.xml" /><Relationship Id="rId4" Type="http://schemas.openxmlformats.org/officeDocument/2006/relationships/hyperlink" Target="https://creativecommons.org/licenses/by/3.0/" TargetMode="Externa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464FDFF-D6B8-094D-BF34-53650D600D8D}"/>
              </a:ext>
            </a:extLst>
          </p:cNvPr>
          <p:cNvSpPr>
            <a:spLocks noGrp="1"/>
          </p:cNvSpPr>
          <p:nvPr>
            <p:ph type="title"/>
          </p:nvPr>
        </p:nvSpPr>
        <p:spPr/>
        <p:txBody>
          <a:bodyPr>
            <a:normAutofit/>
          </a:bodyPr>
          <a:lstStyle/>
          <a:p>
            <a:pPr algn="ctr"/>
            <a:br>
              <a:rPr lang="es-US" dirty="0"/>
            </a:br>
            <a:endParaRPr lang="es-US" dirty="0"/>
          </a:p>
        </p:txBody>
      </p:sp>
      <p:sp>
        <p:nvSpPr>
          <p:cNvPr id="5" name="Marcador de contenido 4">
            <a:extLst>
              <a:ext uri="{FF2B5EF4-FFF2-40B4-BE49-F238E27FC236}">
                <a16:creationId xmlns:a16="http://schemas.microsoft.com/office/drawing/2014/main" id="{4C3C8930-1571-394C-BEDC-0312674A1960}"/>
              </a:ext>
            </a:extLst>
          </p:cNvPr>
          <p:cNvSpPr>
            <a:spLocks noGrp="1"/>
          </p:cNvSpPr>
          <p:nvPr>
            <p:ph idx="1"/>
          </p:nvPr>
        </p:nvSpPr>
        <p:spPr>
          <a:xfrm>
            <a:off x="914400" y="371474"/>
            <a:ext cx="10658475" cy="3057525"/>
          </a:xfrm>
        </p:spPr>
        <p:txBody>
          <a:bodyPr>
            <a:normAutofit/>
          </a:bodyPr>
          <a:lstStyle/>
          <a:p>
            <a:pPr marL="6160" indent="0" algn="ctr">
              <a:buNone/>
            </a:pPr>
            <a:r>
              <a:rPr lang="es-US" sz="2400" dirty="0"/>
              <a:t>NIÑOS, NIÑAS Y ADOLESCENTES. CAPACIDAD, AUTONOMIA PROGRESIVA, COMPETENCIA, APTITUD, HABILIDAD Y LEGITIMACION.</a:t>
            </a:r>
          </a:p>
          <a:p>
            <a:pPr algn="ctr"/>
            <a:r>
              <a:rPr lang="es-US" sz="2400" dirty="0"/>
              <a:t>CORRIENTES 2020</a:t>
            </a:r>
          </a:p>
        </p:txBody>
      </p:sp>
      <p:pic>
        <p:nvPicPr>
          <p:cNvPr id="7" name="Imagen 6">
            <a:extLst>
              <a:ext uri="{FF2B5EF4-FFF2-40B4-BE49-F238E27FC236}">
                <a16:creationId xmlns:a16="http://schemas.microsoft.com/office/drawing/2014/main" id="{7C8C15E5-862C-8B40-A1F4-9D9948BFB5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82566" y="3802352"/>
            <a:ext cx="5665076" cy="2808514"/>
          </a:xfrm>
          <a:prstGeom prst="rect">
            <a:avLst/>
          </a:prstGeom>
        </p:spPr>
      </p:pic>
      <p:sp>
        <p:nvSpPr>
          <p:cNvPr id="8" name="CuadroTexto 7">
            <a:extLst>
              <a:ext uri="{FF2B5EF4-FFF2-40B4-BE49-F238E27FC236}">
                <a16:creationId xmlns:a16="http://schemas.microsoft.com/office/drawing/2014/main" id="{82B83930-8435-1E4C-AD80-49CA824F8A57}"/>
              </a:ext>
            </a:extLst>
          </p:cNvPr>
          <p:cNvSpPr txBox="1"/>
          <p:nvPr/>
        </p:nvSpPr>
        <p:spPr>
          <a:xfrm>
            <a:off x="8158163" y="6426200"/>
            <a:ext cx="3200400" cy="369332"/>
          </a:xfrm>
          <a:prstGeom prst="rect">
            <a:avLst/>
          </a:prstGeom>
          <a:noFill/>
        </p:spPr>
        <p:txBody>
          <a:bodyPr wrap="square" rtlCol="0">
            <a:spAutoFit/>
          </a:bodyPr>
          <a:lstStyle/>
          <a:p>
            <a:r>
              <a:rPr lang="es-US" sz="900">
                <a:hlinkClick r:id="rId3" tooltip="https://es.wikipedia.org/wiki/Actividad_extraescolar"/>
              </a:rPr>
              <a:t>Esta foto</a:t>
            </a:r>
            <a:r>
              <a:rPr lang="es-US" sz="900"/>
              <a:t> de Autor desconocido está bajo licencia </a:t>
            </a:r>
            <a:r>
              <a:rPr lang="es-US" sz="900">
                <a:hlinkClick r:id="rId4" tooltip="https://creativecommons.org/licenses/by-sa/3.0/"/>
              </a:rPr>
              <a:t>CC BY-SA</a:t>
            </a:r>
            <a:endParaRPr lang="es-US" sz="900"/>
          </a:p>
        </p:txBody>
      </p:sp>
      <p:pic>
        <p:nvPicPr>
          <p:cNvPr id="3" name="Imagen 2">
            <a:extLst>
              <a:ext uri="{FF2B5EF4-FFF2-40B4-BE49-F238E27FC236}">
                <a16:creationId xmlns:a16="http://schemas.microsoft.com/office/drawing/2014/main" id="{74990558-02A0-D74A-A2EA-A84AD9D1C41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747642" y="3828385"/>
            <a:ext cx="4421101" cy="2108200"/>
          </a:xfrm>
          <a:prstGeom prst="rect">
            <a:avLst/>
          </a:prstGeom>
        </p:spPr>
      </p:pic>
      <p:sp>
        <p:nvSpPr>
          <p:cNvPr id="6" name="CuadroTexto 5">
            <a:extLst>
              <a:ext uri="{FF2B5EF4-FFF2-40B4-BE49-F238E27FC236}">
                <a16:creationId xmlns:a16="http://schemas.microsoft.com/office/drawing/2014/main" id="{FA178124-363B-CA4B-B2A9-F56F2DF60D02}"/>
              </a:ext>
            </a:extLst>
          </p:cNvPr>
          <p:cNvSpPr txBox="1"/>
          <p:nvPr/>
        </p:nvSpPr>
        <p:spPr>
          <a:xfrm>
            <a:off x="6747642" y="5936585"/>
            <a:ext cx="4421101" cy="230832"/>
          </a:xfrm>
          <a:prstGeom prst="rect">
            <a:avLst/>
          </a:prstGeom>
          <a:noFill/>
        </p:spPr>
        <p:txBody>
          <a:bodyPr wrap="square" rtlCol="0">
            <a:spAutoFit/>
          </a:bodyPr>
          <a:lstStyle/>
          <a:p>
            <a:r>
              <a:rPr lang="es-US" sz="900">
                <a:hlinkClick r:id="rId6" tooltip="https://www.psicoglobalia.com/la-presion-del-grupo-y-su-importancia-en-los-adolescentes/"/>
              </a:rPr>
              <a:t>Esta foto</a:t>
            </a:r>
            <a:r>
              <a:rPr lang="es-US" sz="900"/>
              <a:t> de Autor desconocido está bajo licencia </a:t>
            </a:r>
            <a:r>
              <a:rPr lang="es-US" sz="900">
                <a:hlinkClick r:id="rId4" tooltip="https://creativecommons.org/licenses/by-sa/3.0/"/>
              </a:rPr>
              <a:t>CC BY-SA</a:t>
            </a:r>
            <a:endParaRPr lang="es-US" sz="900"/>
          </a:p>
        </p:txBody>
      </p:sp>
    </p:spTree>
    <p:extLst>
      <p:ext uri="{BB962C8B-B14F-4D97-AF65-F5344CB8AC3E}">
        <p14:creationId xmlns:p14="http://schemas.microsoft.com/office/powerpoint/2010/main" val="260306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4A504D-5934-834D-BABA-3CEBA8F167D9}"/>
              </a:ext>
            </a:extLst>
          </p:cNvPr>
          <p:cNvSpPr txBox="1"/>
          <p:nvPr/>
        </p:nvSpPr>
        <p:spPr>
          <a:xfrm>
            <a:off x="999460" y="132488"/>
            <a:ext cx="9931299" cy="6725511"/>
          </a:xfrm>
          <a:prstGeom prst="rect">
            <a:avLst/>
          </a:prstGeom>
          <a:noFill/>
        </p:spPr>
        <p:txBody>
          <a:bodyPr wrap="square" rtlCol="0">
            <a:spAutoFit/>
          </a:bodyPr>
          <a:lstStyle/>
          <a:p>
            <a:endParaRPr lang="es-US" dirty="0"/>
          </a:p>
        </p:txBody>
      </p:sp>
      <p:sp>
        <p:nvSpPr>
          <p:cNvPr id="3" name="Rectángulo 2">
            <a:extLst>
              <a:ext uri="{FF2B5EF4-FFF2-40B4-BE49-F238E27FC236}">
                <a16:creationId xmlns:a16="http://schemas.microsoft.com/office/drawing/2014/main" id="{ACF1C9CF-BD82-1F43-AD12-E95141468CDA}"/>
              </a:ext>
            </a:extLst>
          </p:cNvPr>
          <p:cNvSpPr/>
          <p:nvPr/>
        </p:nvSpPr>
        <p:spPr>
          <a:xfrm>
            <a:off x="1818290" y="2070579"/>
            <a:ext cx="2338430" cy="4654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dirty="0"/>
              <a:t>AUTONOMIA</a:t>
            </a:r>
          </a:p>
          <a:p>
            <a:pPr algn="ctr"/>
            <a:endParaRPr lang="es-US" dirty="0"/>
          </a:p>
          <a:p>
            <a:pPr algn="ctr"/>
            <a:r>
              <a:rPr lang="es-US" dirty="0">
                <a:solidFill>
                  <a:srgbClr val="FF0000"/>
                </a:solidFill>
              </a:rPr>
              <a:t>Adolescencia </a:t>
            </a:r>
          </a:p>
          <a:p>
            <a:pPr algn="ctr"/>
            <a:r>
              <a:rPr lang="es-US" dirty="0">
                <a:solidFill>
                  <a:srgbClr val="FF0000"/>
                </a:solidFill>
              </a:rPr>
              <a:t>16 a 18 años</a:t>
            </a:r>
          </a:p>
          <a:p>
            <a:pPr algn="ctr"/>
            <a:endParaRPr lang="es-US" dirty="0"/>
          </a:p>
          <a:p>
            <a:pPr algn="ctr"/>
            <a:endParaRPr lang="es-US" dirty="0"/>
          </a:p>
          <a:p>
            <a:pPr algn="ctr"/>
            <a:r>
              <a:rPr lang="es-US" dirty="0"/>
              <a:t>Ejercicio de actos para el cuidado de su propio cuerpo</a:t>
            </a:r>
          </a:p>
          <a:p>
            <a:pPr algn="ctr"/>
            <a:endParaRPr lang="es-US" dirty="0"/>
          </a:p>
          <a:p>
            <a:pPr algn="ctr"/>
            <a:endParaRPr lang="es-US" dirty="0"/>
          </a:p>
          <a:p>
            <a:pPr algn="ctr"/>
            <a:endParaRPr lang="es-US" dirty="0"/>
          </a:p>
        </p:txBody>
      </p:sp>
      <p:sp>
        <p:nvSpPr>
          <p:cNvPr id="4" name="Rectángulo 3">
            <a:extLst>
              <a:ext uri="{FF2B5EF4-FFF2-40B4-BE49-F238E27FC236}">
                <a16:creationId xmlns:a16="http://schemas.microsoft.com/office/drawing/2014/main" id="{ECC713E4-D038-DA45-AD9A-66CF768DDC98}"/>
              </a:ext>
            </a:extLst>
          </p:cNvPr>
          <p:cNvSpPr/>
          <p:nvPr/>
        </p:nvSpPr>
        <p:spPr>
          <a:xfrm>
            <a:off x="4204138" y="3675705"/>
            <a:ext cx="2611332" cy="30498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US" dirty="0"/>
          </a:p>
          <a:p>
            <a:pPr algn="ctr"/>
            <a:endParaRPr lang="es-US" dirty="0"/>
          </a:p>
          <a:p>
            <a:pPr algn="ctr"/>
            <a:r>
              <a:rPr lang="es-US" dirty="0"/>
              <a:t>ASISTENCIA</a:t>
            </a:r>
          </a:p>
          <a:p>
            <a:pPr algn="ctr"/>
            <a:endParaRPr lang="es-US" dirty="0"/>
          </a:p>
          <a:p>
            <a:pPr algn="ctr"/>
            <a:endParaRPr lang="es-US" dirty="0"/>
          </a:p>
          <a:p>
            <a:pPr algn="ctr"/>
            <a:r>
              <a:rPr lang="es-US" dirty="0">
                <a:solidFill>
                  <a:srgbClr val="FF0000"/>
                </a:solidFill>
              </a:rPr>
              <a:t>Adolescencia</a:t>
            </a:r>
          </a:p>
          <a:p>
            <a:pPr algn="ctr"/>
            <a:r>
              <a:rPr lang="es-US" dirty="0">
                <a:solidFill>
                  <a:srgbClr val="FF0000"/>
                </a:solidFill>
              </a:rPr>
              <a:t>13 a 18 años </a:t>
            </a:r>
          </a:p>
          <a:p>
            <a:pPr algn="ctr"/>
            <a:endParaRPr lang="es-US" dirty="0"/>
          </a:p>
          <a:p>
            <a:pPr algn="ctr"/>
            <a:endParaRPr lang="es-US" dirty="0"/>
          </a:p>
          <a:p>
            <a:pPr algn="ctr"/>
            <a:r>
              <a:rPr lang="es-US" dirty="0"/>
              <a:t>Presunción de Madurez para ciertos actos</a:t>
            </a:r>
          </a:p>
          <a:p>
            <a:pPr algn="ctr"/>
            <a:endParaRPr lang="es-US" dirty="0"/>
          </a:p>
          <a:p>
            <a:pPr algn="ctr"/>
            <a:endParaRPr lang="es-US" dirty="0"/>
          </a:p>
          <a:p>
            <a:pPr algn="ctr"/>
            <a:endParaRPr lang="es-US" dirty="0"/>
          </a:p>
        </p:txBody>
      </p:sp>
      <p:sp>
        <p:nvSpPr>
          <p:cNvPr id="5" name="Rectángulo 4">
            <a:extLst>
              <a:ext uri="{FF2B5EF4-FFF2-40B4-BE49-F238E27FC236}">
                <a16:creationId xmlns:a16="http://schemas.microsoft.com/office/drawing/2014/main" id="{2756CE6D-C442-6A4B-A89C-FA76AF325F90}"/>
              </a:ext>
            </a:extLst>
          </p:cNvPr>
          <p:cNvSpPr/>
          <p:nvPr/>
        </p:nvSpPr>
        <p:spPr>
          <a:xfrm>
            <a:off x="6815471" y="4334240"/>
            <a:ext cx="2711301" cy="239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a:p>
            <a:pPr algn="ctr"/>
            <a:endParaRPr lang="es-US" dirty="0"/>
          </a:p>
          <a:p>
            <a:pPr algn="ctr"/>
            <a:endParaRPr lang="es-US" dirty="0"/>
          </a:p>
          <a:p>
            <a:pPr algn="ctr"/>
            <a:endParaRPr lang="es-US" dirty="0"/>
          </a:p>
          <a:p>
            <a:pPr algn="ctr"/>
            <a:endParaRPr lang="es-US" dirty="0"/>
          </a:p>
          <a:p>
            <a:pPr algn="ctr"/>
            <a:endParaRPr lang="es-US" dirty="0"/>
          </a:p>
          <a:p>
            <a:pPr algn="ctr"/>
            <a:endParaRPr lang="es-US" dirty="0"/>
          </a:p>
          <a:p>
            <a:pPr algn="ctr"/>
            <a:r>
              <a:rPr lang="es-US" dirty="0"/>
              <a:t>REPRESENTACION</a:t>
            </a:r>
          </a:p>
          <a:p>
            <a:pPr algn="ctr"/>
            <a:endParaRPr lang="es-US" dirty="0"/>
          </a:p>
          <a:p>
            <a:pPr algn="ctr"/>
            <a:r>
              <a:rPr lang="es-US" dirty="0">
                <a:solidFill>
                  <a:srgbClr val="FF0000"/>
                </a:solidFill>
              </a:rPr>
              <a:t>Hasta los 13 años  </a:t>
            </a:r>
          </a:p>
          <a:p>
            <a:pPr algn="ctr"/>
            <a:endParaRPr lang="es-US" dirty="0"/>
          </a:p>
          <a:p>
            <a:pPr algn="ctr"/>
            <a:r>
              <a:rPr lang="es-US" dirty="0"/>
              <a:t>Primera Infancia</a:t>
            </a:r>
          </a:p>
          <a:p>
            <a:pPr algn="ctr"/>
            <a:r>
              <a:rPr lang="es-US" dirty="0"/>
              <a:t>Falta o escaso grado de madurez</a:t>
            </a:r>
          </a:p>
          <a:p>
            <a:pPr algn="ctr"/>
            <a:endParaRPr lang="es-US" dirty="0"/>
          </a:p>
          <a:p>
            <a:pPr algn="ctr"/>
            <a:endParaRPr lang="es-US" dirty="0"/>
          </a:p>
          <a:p>
            <a:pPr algn="ctr"/>
            <a:endParaRPr lang="es-US" dirty="0"/>
          </a:p>
          <a:p>
            <a:pPr algn="ctr"/>
            <a:endParaRPr lang="es-US" dirty="0"/>
          </a:p>
          <a:p>
            <a:pPr algn="ctr"/>
            <a:endParaRPr lang="es-US" dirty="0"/>
          </a:p>
          <a:p>
            <a:pPr algn="ctr"/>
            <a:endParaRPr lang="es-US" dirty="0"/>
          </a:p>
          <a:p>
            <a:pPr algn="ctr"/>
            <a:endParaRPr lang="es-US" dirty="0"/>
          </a:p>
        </p:txBody>
      </p:sp>
      <p:pic>
        <p:nvPicPr>
          <p:cNvPr id="7" name="Imagen 6">
            <a:extLst>
              <a:ext uri="{FF2B5EF4-FFF2-40B4-BE49-F238E27FC236}">
                <a16:creationId xmlns:a16="http://schemas.microsoft.com/office/drawing/2014/main" id="{359637F0-AE44-D849-8795-C7582522A7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1134" y="2758531"/>
            <a:ext cx="2685638" cy="1521831"/>
          </a:xfrm>
          <a:prstGeom prst="rect">
            <a:avLst/>
          </a:prstGeom>
        </p:spPr>
      </p:pic>
      <p:sp>
        <p:nvSpPr>
          <p:cNvPr id="8" name="CuadroTexto 7">
            <a:extLst>
              <a:ext uri="{FF2B5EF4-FFF2-40B4-BE49-F238E27FC236}">
                <a16:creationId xmlns:a16="http://schemas.microsoft.com/office/drawing/2014/main" id="{5776733D-CB90-C944-8A7A-2CB853B5D703}"/>
              </a:ext>
            </a:extLst>
          </p:cNvPr>
          <p:cNvSpPr txBox="1"/>
          <p:nvPr/>
        </p:nvSpPr>
        <p:spPr>
          <a:xfrm>
            <a:off x="6815470" y="3581423"/>
            <a:ext cx="2520404" cy="369332"/>
          </a:xfrm>
          <a:prstGeom prst="rect">
            <a:avLst/>
          </a:prstGeom>
          <a:noFill/>
        </p:spPr>
        <p:txBody>
          <a:bodyPr wrap="square" rtlCol="0">
            <a:spAutoFit/>
          </a:bodyPr>
          <a:lstStyle/>
          <a:p>
            <a:r>
              <a:rPr lang="es-US" sz="900">
                <a:hlinkClick r:id="rId3" tooltip="http://bebeunico.blogspot.com/2013/12/asi-se-desarrolla-mi-hijo-los-8-anos.html"/>
              </a:rPr>
              <a:t>Esta foto</a:t>
            </a:r>
            <a:r>
              <a:rPr lang="es-US" sz="900"/>
              <a:t> de Autor desconocido está bajo licencia </a:t>
            </a:r>
            <a:r>
              <a:rPr lang="es-US" sz="900">
                <a:hlinkClick r:id="rId4" tooltip="https://creativecommons.org/licenses/by-nc-nd/3.0/"/>
              </a:rPr>
              <a:t>CC BY-NC-ND</a:t>
            </a:r>
            <a:endParaRPr lang="es-US" sz="900"/>
          </a:p>
        </p:txBody>
      </p:sp>
      <p:pic>
        <p:nvPicPr>
          <p:cNvPr id="10" name="Imagen 9">
            <a:extLst>
              <a:ext uri="{FF2B5EF4-FFF2-40B4-BE49-F238E27FC236}">
                <a16:creationId xmlns:a16="http://schemas.microsoft.com/office/drawing/2014/main" id="{AB8406EE-5244-3B49-8679-E831645BAC5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04138" y="1841946"/>
            <a:ext cx="2611332" cy="1806820"/>
          </a:xfrm>
          <a:prstGeom prst="rect">
            <a:avLst/>
          </a:prstGeom>
        </p:spPr>
      </p:pic>
      <p:sp>
        <p:nvSpPr>
          <p:cNvPr id="11" name="CuadroTexto 10">
            <a:extLst>
              <a:ext uri="{FF2B5EF4-FFF2-40B4-BE49-F238E27FC236}">
                <a16:creationId xmlns:a16="http://schemas.microsoft.com/office/drawing/2014/main" id="{93C34E76-AAED-654D-8DBF-6D8FB802CB54}"/>
              </a:ext>
            </a:extLst>
          </p:cNvPr>
          <p:cNvSpPr txBox="1"/>
          <p:nvPr/>
        </p:nvSpPr>
        <p:spPr>
          <a:xfrm>
            <a:off x="4156720" y="2614894"/>
            <a:ext cx="2611332" cy="369332"/>
          </a:xfrm>
          <a:prstGeom prst="rect">
            <a:avLst/>
          </a:prstGeom>
          <a:noFill/>
        </p:spPr>
        <p:txBody>
          <a:bodyPr wrap="square" rtlCol="0">
            <a:spAutoFit/>
          </a:bodyPr>
          <a:lstStyle/>
          <a:p>
            <a:r>
              <a:rPr lang="es-US" sz="900">
                <a:hlinkClick r:id="rId6" tooltip="http://orientaatenea.blogspot.com/p/tecnicas-de-estudio.html"/>
              </a:rPr>
              <a:t>Esta foto</a:t>
            </a:r>
            <a:r>
              <a:rPr lang="es-US" sz="900"/>
              <a:t> de Autor desconocido está bajo licencia </a:t>
            </a:r>
            <a:r>
              <a:rPr lang="es-US" sz="900">
                <a:hlinkClick r:id="rId7" tooltip="https://creativecommons.org/licenses/by-nc/3.0/"/>
              </a:rPr>
              <a:t>CC BY-NC</a:t>
            </a:r>
            <a:endParaRPr lang="es-US" sz="900"/>
          </a:p>
        </p:txBody>
      </p:sp>
      <p:pic>
        <p:nvPicPr>
          <p:cNvPr id="13" name="Imagen 12">
            <a:extLst>
              <a:ext uri="{FF2B5EF4-FFF2-40B4-BE49-F238E27FC236}">
                <a16:creationId xmlns:a16="http://schemas.microsoft.com/office/drawing/2014/main" id="{5ED7755F-ADA2-3C4F-8D21-FC4C1C3BA4A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840044" y="784212"/>
            <a:ext cx="2338430" cy="1286367"/>
          </a:xfrm>
          <a:prstGeom prst="rect">
            <a:avLst/>
          </a:prstGeom>
        </p:spPr>
      </p:pic>
      <p:sp>
        <p:nvSpPr>
          <p:cNvPr id="14" name="CuadroTexto 13">
            <a:extLst>
              <a:ext uri="{FF2B5EF4-FFF2-40B4-BE49-F238E27FC236}">
                <a16:creationId xmlns:a16="http://schemas.microsoft.com/office/drawing/2014/main" id="{BEA05F68-2ADF-E94A-8C03-70B99FC63061}"/>
              </a:ext>
            </a:extLst>
          </p:cNvPr>
          <p:cNvSpPr txBox="1"/>
          <p:nvPr/>
        </p:nvSpPr>
        <p:spPr>
          <a:xfrm>
            <a:off x="1962959" y="1375476"/>
            <a:ext cx="2179476" cy="369332"/>
          </a:xfrm>
          <a:prstGeom prst="rect">
            <a:avLst/>
          </a:prstGeom>
          <a:noFill/>
        </p:spPr>
        <p:txBody>
          <a:bodyPr wrap="square" rtlCol="0">
            <a:spAutoFit/>
          </a:bodyPr>
          <a:lstStyle/>
          <a:p>
            <a:r>
              <a:rPr lang="es-US" sz="900">
                <a:hlinkClick r:id="rId9" tooltip="https://enfamilia.aeped.es/edades-etapas/crecimiento-durante-pubertad-adolescencia"/>
              </a:rPr>
              <a:t>Esta foto</a:t>
            </a:r>
            <a:r>
              <a:rPr lang="es-US" sz="900"/>
              <a:t> de Autor desconocido está bajo licencia </a:t>
            </a:r>
            <a:r>
              <a:rPr lang="es-US" sz="900">
                <a:hlinkClick r:id="rId10" tooltip="https://creativecommons.org/licenses/by-nc-sa/3.0/"/>
              </a:rPr>
              <a:t>CC BY-SA-NC</a:t>
            </a:r>
            <a:endParaRPr lang="es-US" sz="900"/>
          </a:p>
        </p:txBody>
      </p:sp>
      <p:sp>
        <p:nvSpPr>
          <p:cNvPr id="15" name="CuadroTexto 14">
            <a:extLst>
              <a:ext uri="{FF2B5EF4-FFF2-40B4-BE49-F238E27FC236}">
                <a16:creationId xmlns:a16="http://schemas.microsoft.com/office/drawing/2014/main" id="{78EBD160-C6DE-8B49-A378-38502716BD09}"/>
              </a:ext>
            </a:extLst>
          </p:cNvPr>
          <p:cNvSpPr txBox="1"/>
          <p:nvPr/>
        </p:nvSpPr>
        <p:spPr>
          <a:xfrm>
            <a:off x="1360967" y="299081"/>
            <a:ext cx="9002110" cy="369332"/>
          </a:xfrm>
          <a:prstGeom prst="rect">
            <a:avLst/>
          </a:prstGeom>
          <a:noFill/>
        </p:spPr>
        <p:txBody>
          <a:bodyPr wrap="square" rtlCol="0">
            <a:spAutoFit/>
          </a:bodyPr>
          <a:lstStyle/>
          <a:p>
            <a:r>
              <a:rPr lang="es-US" dirty="0"/>
              <a:t>AUTONOMIA PROGRESIVA                                       RESPONSABILIDAD PARENTAL</a:t>
            </a:r>
          </a:p>
        </p:txBody>
      </p:sp>
      <p:sp>
        <p:nvSpPr>
          <p:cNvPr id="16" name="Flecha derecha 15">
            <a:extLst>
              <a:ext uri="{FF2B5EF4-FFF2-40B4-BE49-F238E27FC236}">
                <a16:creationId xmlns:a16="http://schemas.microsoft.com/office/drawing/2014/main" id="{3A23039B-D896-A443-A791-2844DED9C8B5}"/>
              </a:ext>
            </a:extLst>
          </p:cNvPr>
          <p:cNvSpPr/>
          <p:nvPr/>
        </p:nvSpPr>
        <p:spPr>
          <a:xfrm>
            <a:off x="4816549" y="241431"/>
            <a:ext cx="13822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rgbClr val="00B050"/>
              </a:solidFill>
            </a:endParaRPr>
          </a:p>
        </p:txBody>
      </p:sp>
      <p:sp>
        <p:nvSpPr>
          <p:cNvPr id="17" name="CuadroTexto 16">
            <a:extLst>
              <a:ext uri="{FF2B5EF4-FFF2-40B4-BE49-F238E27FC236}">
                <a16:creationId xmlns:a16="http://schemas.microsoft.com/office/drawing/2014/main" id="{D05EEEBB-8910-D341-A9DD-4A43B3749B45}"/>
              </a:ext>
            </a:extLst>
          </p:cNvPr>
          <p:cNvSpPr txBox="1"/>
          <p:nvPr/>
        </p:nvSpPr>
        <p:spPr>
          <a:xfrm>
            <a:off x="1127052" y="935663"/>
            <a:ext cx="500340" cy="5632311"/>
          </a:xfrm>
          <a:prstGeom prst="rect">
            <a:avLst/>
          </a:prstGeom>
          <a:noFill/>
          <a:ln w="28575">
            <a:solidFill>
              <a:srgbClr val="FF0000"/>
            </a:solidFill>
          </a:ln>
        </p:spPr>
        <p:txBody>
          <a:bodyPr wrap="square" rtlCol="0">
            <a:spAutoFit/>
          </a:bodyPr>
          <a:lstStyle/>
          <a:p>
            <a:r>
              <a:rPr lang="es-US" dirty="0"/>
              <a:t>MADUDE</a:t>
            </a:r>
          </a:p>
          <a:p>
            <a:r>
              <a:rPr lang="es-US" dirty="0"/>
              <a:t>Z</a:t>
            </a:r>
          </a:p>
          <a:p>
            <a:endParaRPr lang="es-US" dirty="0"/>
          </a:p>
          <a:p>
            <a:endParaRPr lang="es-US" dirty="0"/>
          </a:p>
          <a:p>
            <a:endParaRPr lang="es-US" dirty="0"/>
          </a:p>
          <a:p>
            <a:r>
              <a:rPr lang="es-US" dirty="0"/>
              <a:t>SU</a:t>
            </a:r>
          </a:p>
          <a:p>
            <a:r>
              <a:rPr lang="es-US" dirty="0"/>
              <a:t>F</a:t>
            </a:r>
          </a:p>
          <a:p>
            <a:r>
              <a:rPr lang="es-US" dirty="0"/>
              <a:t>I</a:t>
            </a:r>
          </a:p>
          <a:p>
            <a:r>
              <a:rPr lang="es-US" dirty="0"/>
              <a:t>C</a:t>
            </a:r>
          </a:p>
          <a:p>
            <a:r>
              <a:rPr lang="es-US" dirty="0"/>
              <a:t>I</a:t>
            </a:r>
          </a:p>
          <a:p>
            <a:r>
              <a:rPr lang="es-US" dirty="0"/>
              <a:t>E</a:t>
            </a:r>
          </a:p>
          <a:p>
            <a:r>
              <a:rPr lang="es-US" dirty="0"/>
              <a:t>N</a:t>
            </a:r>
          </a:p>
          <a:p>
            <a:r>
              <a:rPr lang="es-US" dirty="0"/>
              <a:t>T</a:t>
            </a:r>
          </a:p>
          <a:p>
            <a:r>
              <a:rPr lang="es-US" dirty="0"/>
              <a:t>E</a:t>
            </a:r>
          </a:p>
        </p:txBody>
      </p:sp>
      <p:sp>
        <p:nvSpPr>
          <p:cNvPr id="18" name="CuadroTexto 17">
            <a:extLst>
              <a:ext uri="{FF2B5EF4-FFF2-40B4-BE49-F238E27FC236}">
                <a16:creationId xmlns:a16="http://schemas.microsoft.com/office/drawing/2014/main" id="{BB9B97A3-1E6B-8346-AA02-5BE38E91B8E7}"/>
              </a:ext>
            </a:extLst>
          </p:cNvPr>
          <p:cNvSpPr txBox="1"/>
          <p:nvPr/>
        </p:nvSpPr>
        <p:spPr>
          <a:xfrm>
            <a:off x="10164726" y="935663"/>
            <a:ext cx="404037" cy="5909310"/>
          </a:xfrm>
          <a:prstGeom prst="rect">
            <a:avLst/>
          </a:prstGeom>
          <a:noFill/>
          <a:ln w="28575">
            <a:solidFill>
              <a:srgbClr val="00B050"/>
            </a:solidFill>
          </a:ln>
        </p:spPr>
        <p:txBody>
          <a:bodyPr wrap="square" rtlCol="0">
            <a:spAutoFit/>
          </a:bodyPr>
          <a:lstStyle/>
          <a:p>
            <a:r>
              <a:rPr lang="es-US" dirty="0"/>
              <a:t>V</a:t>
            </a:r>
          </a:p>
          <a:p>
            <a:r>
              <a:rPr lang="es-US" dirty="0"/>
              <a:t>U</a:t>
            </a:r>
          </a:p>
          <a:p>
            <a:r>
              <a:rPr lang="es-US" dirty="0"/>
              <a:t>L</a:t>
            </a:r>
          </a:p>
          <a:p>
            <a:r>
              <a:rPr lang="es-US" dirty="0"/>
              <a:t>N</a:t>
            </a:r>
          </a:p>
          <a:p>
            <a:r>
              <a:rPr lang="es-US" dirty="0"/>
              <a:t>E</a:t>
            </a:r>
          </a:p>
          <a:p>
            <a:r>
              <a:rPr lang="es-US" dirty="0"/>
              <a:t>R</a:t>
            </a:r>
          </a:p>
          <a:p>
            <a:r>
              <a:rPr lang="es-US" dirty="0"/>
              <a:t>A</a:t>
            </a:r>
          </a:p>
          <a:p>
            <a:r>
              <a:rPr lang="es-US" dirty="0"/>
              <a:t>B</a:t>
            </a:r>
          </a:p>
          <a:p>
            <a:r>
              <a:rPr lang="es-US" dirty="0"/>
              <a:t>I</a:t>
            </a:r>
          </a:p>
          <a:p>
            <a:r>
              <a:rPr lang="es-US" dirty="0"/>
              <a:t>L</a:t>
            </a:r>
          </a:p>
          <a:p>
            <a:r>
              <a:rPr lang="es-US" dirty="0"/>
              <a:t>I</a:t>
            </a:r>
          </a:p>
          <a:p>
            <a:r>
              <a:rPr lang="es-US" dirty="0"/>
              <a:t>D</a:t>
            </a:r>
          </a:p>
          <a:p>
            <a:r>
              <a:rPr lang="es-US" dirty="0"/>
              <a:t>A</a:t>
            </a:r>
          </a:p>
          <a:p>
            <a:r>
              <a:rPr lang="es-US" dirty="0"/>
              <a:t>D</a:t>
            </a:r>
          </a:p>
          <a:p>
            <a:endParaRPr lang="es-US" dirty="0"/>
          </a:p>
          <a:p>
            <a:r>
              <a:rPr lang="es-US" dirty="0"/>
              <a:t>S</a:t>
            </a:r>
          </a:p>
          <a:p>
            <a:r>
              <a:rPr lang="es-US" dirty="0"/>
              <a:t>O</a:t>
            </a:r>
          </a:p>
          <a:p>
            <a:r>
              <a:rPr lang="es-US" dirty="0"/>
              <a:t>C</a:t>
            </a:r>
          </a:p>
          <a:p>
            <a:r>
              <a:rPr lang="es-US" dirty="0"/>
              <a:t>I</a:t>
            </a:r>
            <a:br>
              <a:rPr lang="es-US" dirty="0"/>
            </a:br>
            <a:r>
              <a:rPr lang="es-US" dirty="0"/>
              <a:t>A</a:t>
            </a:r>
          </a:p>
          <a:p>
            <a:r>
              <a:rPr lang="es-US" dirty="0"/>
              <a:t>L</a:t>
            </a:r>
          </a:p>
        </p:txBody>
      </p:sp>
      <p:sp>
        <p:nvSpPr>
          <p:cNvPr id="19" name="CuadroTexto 18">
            <a:extLst>
              <a:ext uri="{FF2B5EF4-FFF2-40B4-BE49-F238E27FC236}">
                <a16:creationId xmlns:a16="http://schemas.microsoft.com/office/drawing/2014/main" id="{6C4EA571-421D-4841-B1B6-D32565E98246}"/>
              </a:ext>
            </a:extLst>
          </p:cNvPr>
          <p:cNvSpPr txBox="1"/>
          <p:nvPr/>
        </p:nvSpPr>
        <p:spPr>
          <a:xfrm>
            <a:off x="159488" y="425302"/>
            <a:ext cx="477976" cy="6309420"/>
          </a:xfrm>
          <a:prstGeom prst="rect">
            <a:avLst/>
          </a:prstGeom>
          <a:noFill/>
          <a:ln w="28575">
            <a:solidFill>
              <a:srgbClr val="00B050"/>
            </a:solidFill>
          </a:ln>
        </p:spPr>
        <p:txBody>
          <a:bodyPr wrap="square" rtlCol="0">
            <a:spAutoFit/>
          </a:bodyPr>
          <a:lstStyle/>
          <a:p>
            <a:r>
              <a:rPr lang="es-US" sz="2400" dirty="0"/>
              <a:t>C</a:t>
            </a:r>
          </a:p>
          <a:p>
            <a:r>
              <a:rPr lang="es-US" sz="2400" dirty="0"/>
              <a:t>A</a:t>
            </a:r>
          </a:p>
          <a:p>
            <a:r>
              <a:rPr lang="es-US" sz="2400" dirty="0"/>
              <a:t>P</a:t>
            </a:r>
          </a:p>
          <a:p>
            <a:r>
              <a:rPr lang="es-US" sz="2400" dirty="0"/>
              <a:t>A</a:t>
            </a:r>
          </a:p>
          <a:p>
            <a:r>
              <a:rPr lang="es-US" sz="2400" dirty="0"/>
              <a:t>C</a:t>
            </a:r>
          </a:p>
          <a:p>
            <a:r>
              <a:rPr lang="es-US" sz="2400" dirty="0"/>
              <a:t>I</a:t>
            </a:r>
          </a:p>
          <a:p>
            <a:r>
              <a:rPr lang="es-US" sz="2400" dirty="0"/>
              <a:t>D</a:t>
            </a:r>
          </a:p>
          <a:p>
            <a:r>
              <a:rPr lang="es-US" sz="2400" dirty="0"/>
              <a:t>A</a:t>
            </a:r>
          </a:p>
          <a:p>
            <a:r>
              <a:rPr lang="es-US" sz="2400" dirty="0"/>
              <a:t>D</a:t>
            </a:r>
          </a:p>
          <a:p>
            <a:endParaRPr lang="es-US" sz="2400" dirty="0"/>
          </a:p>
          <a:p>
            <a:endParaRPr lang="es-US" sz="2400" dirty="0"/>
          </a:p>
          <a:p>
            <a:r>
              <a:rPr lang="es-US" sz="2400" dirty="0"/>
              <a:t>C</a:t>
            </a:r>
          </a:p>
          <a:p>
            <a:r>
              <a:rPr lang="es-US" sz="2400" dirty="0"/>
              <a:t>I</a:t>
            </a:r>
          </a:p>
          <a:p>
            <a:r>
              <a:rPr lang="es-US" sz="2400" dirty="0"/>
              <a:t>V</a:t>
            </a:r>
          </a:p>
          <a:p>
            <a:r>
              <a:rPr lang="es-US" sz="2400" dirty="0"/>
              <a:t>I</a:t>
            </a:r>
          </a:p>
          <a:p>
            <a:r>
              <a:rPr lang="es-US" sz="2400" dirty="0"/>
              <a:t>L</a:t>
            </a:r>
          </a:p>
          <a:p>
            <a:endParaRPr lang="es-US" sz="2000" dirty="0"/>
          </a:p>
        </p:txBody>
      </p:sp>
      <p:sp>
        <p:nvSpPr>
          <p:cNvPr id="20" name="CuadroTexto 19">
            <a:extLst>
              <a:ext uri="{FF2B5EF4-FFF2-40B4-BE49-F238E27FC236}">
                <a16:creationId xmlns:a16="http://schemas.microsoft.com/office/drawing/2014/main" id="{564214ED-95C0-9043-87B1-56566931349C}"/>
              </a:ext>
            </a:extLst>
          </p:cNvPr>
          <p:cNvSpPr txBox="1"/>
          <p:nvPr/>
        </p:nvSpPr>
        <p:spPr>
          <a:xfrm>
            <a:off x="11568713" y="2984226"/>
            <a:ext cx="506819" cy="1200329"/>
          </a:xfrm>
          <a:prstGeom prst="rect">
            <a:avLst/>
          </a:prstGeom>
          <a:noFill/>
          <a:ln w="38100">
            <a:solidFill>
              <a:srgbClr val="00B050"/>
            </a:solidFill>
          </a:ln>
        </p:spPr>
        <p:txBody>
          <a:bodyPr wrap="square" rtlCol="0">
            <a:spAutoFit/>
          </a:bodyPr>
          <a:lstStyle/>
          <a:p>
            <a:r>
              <a:rPr lang="es-US" dirty="0"/>
              <a:t>E</a:t>
            </a:r>
          </a:p>
          <a:p>
            <a:r>
              <a:rPr lang="es-US" dirty="0"/>
              <a:t>D</a:t>
            </a:r>
          </a:p>
          <a:p>
            <a:r>
              <a:rPr lang="es-US" dirty="0"/>
              <a:t>A</a:t>
            </a:r>
          </a:p>
          <a:p>
            <a:r>
              <a:rPr lang="es-US" dirty="0"/>
              <a:t>D</a:t>
            </a:r>
          </a:p>
        </p:txBody>
      </p:sp>
    </p:spTree>
    <p:extLst>
      <p:ext uri="{BB962C8B-B14F-4D97-AF65-F5344CB8AC3E}">
        <p14:creationId xmlns:p14="http://schemas.microsoft.com/office/powerpoint/2010/main" val="37851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6"/>
                                        </p:tgtEl>
                                        <p:attrNameLst>
                                          <p:attrName>style.color</p:attrName>
                                        </p:attrNameLst>
                                      </p:cBhvr>
                                      <p:to>
                                        <a:schemeClr val="bg1"/>
                                      </p:to>
                                    </p:animClr>
                                    <p:animClr clrSpc="rgb" dir="cw">
                                      <p:cBhvr>
                                        <p:cTn id="7" dur="250" autoRev="1" fill="remove"/>
                                        <p:tgtEl>
                                          <p:spTgt spid="16"/>
                                        </p:tgtEl>
                                        <p:attrNameLst>
                                          <p:attrName>fillcolor</p:attrName>
                                        </p:attrNameLst>
                                      </p:cBhvr>
                                      <p:to>
                                        <a:schemeClr val="bg1"/>
                                      </p:to>
                                    </p:animClr>
                                    <p:set>
                                      <p:cBhvr>
                                        <p:cTn id="8" dur="250" autoRev="1" fill="remove"/>
                                        <p:tgtEl>
                                          <p:spTgt spid="16"/>
                                        </p:tgtEl>
                                        <p:attrNameLst>
                                          <p:attrName>fill.type</p:attrName>
                                        </p:attrNameLst>
                                      </p:cBhvr>
                                      <p:to>
                                        <p:strVal val="solid"/>
                                      </p:to>
                                    </p:set>
                                    <p:set>
                                      <p:cBhvr>
                                        <p:cTn id="9"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B41C4-94B1-D44E-87C5-CDC86B11F663}"/>
              </a:ext>
            </a:extLst>
          </p:cNvPr>
          <p:cNvSpPr>
            <a:spLocks noGrp="1"/>
          </p:cNvSpPr>
          <p:nvPr>
            <p:ph type="title"/>
          </p:nvPr>
        </p:nvSpPr>
        <p:spPr>
          <a:xfrm>
            <a:off x="1324303" y="157656"/>
            <a:ext cx="8975835" cy="594427"/>
          </a:xfrm>
          <a:ln w="57150">
            <a:solidFill>
              <a:srgbClr val="00B050"/>
            </a:solidFill>
          </a:ln>
        </p:spPr>
        <p:txBody>
          <a:bodyPr/>
          <a:lstStyle/>
          <a:p>
            <a:pPr algn="l"/>
            <a:r>
              <a:rPr lang="es-US" dirty="0"/>
              <a:t>Protección y autonomía no son antagónicos</a:t>
            </a:r>
          </a:p>
        </p:txBody>
      </p:sp>
      <p:sp>
        <p:nvSpPr>
          <p:cNvPr id="3" name="Marcador de contenido 2">
            <a:extLst>
              <a:ext uri="{FF2B5EF4-FFF2-40B4-BE49-F238E27FC236}">
                <a16:creationId xmlns:a16="http://schemas.microsoft.com/office/drawing/2014/main" id="{92FBBE3F-9686-524E-80D9-9A44B4703D50}"/>
              </a:ext>
            </a:extLst>
          </p:cNvPr>
          <p:cNvSpPr>
            <a:spLocks noGrp="1"/>
          </p:cNvSpPr>
          <p:nvPr>
            <p:ph idx="1"/>
          </p:nvPr>
        </p:nvSpPr>
        <p:spPr>
          <a:xfrm>
            <a:off x="1008993" y="861848"/>
            <a:ext cx="9911255" cy="5254579"/>
          </a:xfrm>
        </p:spPr>
        <p:txBody>
          <a:bodyPr>
            <a:normAutofit/>
          </a:bodyPr>
          <a:lstStyle/>
          <a:p>
            <a:pPr algn="just"/>
            <a:r>
              <a:rPr lang="es-US" dirty="0"/>
              <a:t>La necesidad de protección se justifica en la vulnerabilidad de los niños en razón de su edad, que puede ser originaria o puede ser complementaria a otras capas de vulnerabilidad como ser el género, la pobreza, no poseer cuidados parentales, la institucionalización, etc, que los hace objeto de discriminación bajo el criterio de interseccionalidad de la CIDHH 2015. </a:t>
            </a:r>
          </a:p>
          <a:p>
            <a:pPr algn="just"/>
            <a:r>
              <a:rPr lang="es-US" dirty="0"/>
              <a:t>Niña, mujer, pobre, con HIV, institucionalizada. </a:t>
            </a:r>
          </a:p>
          <a:p>
            <a:pPr algn="just"/>
            <a:r>
              <a:rPr lang="es-US" dirty="0"/>
              <a:t>La armonía se adquiere a través del derecho a la vida familiar y a la protección, la injerencia de los padres tiene sentido en la medida que promueva el desarrollo y la participación plena del niño, para que se geste progresivamente en el seno de la familia, una personalidad integral e independiente. </a:t>
            </a:r>
          </a:p>
        </p:txBody>
      </p:sp>
    </p:spTree>
    <p:extLst>
      <p:ext uri="{BB962C8B-B14F-4D97-AF65-F5344CB8AC3E}">
        <p14:creationId xmlns:p14="http://schemas.microsoft.com/office/powerpoint/2010/main" val="37936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C3AF1-4E33-624F-9CDA-40B47D81996F}"/>
              </a:ext>
            </a:extLst>
          </p:cNvPr>
          <p:cNvSpPr>
            <a:spLocks noGrp="1"/>
          </p:cNvSpPr>
          <p:nvPr>
            <p:ph type="title"/>
          </p:nvPr>
        </p:nvSpPr>
        <p:spPr>
          <a:xfrm>
            <a:off x="1110344" y="808056"/>
            <a:ext cx="9459796" cy="1077229"/>
          </a:xfrm>
        </p:spPr>
        <p:txBody>
          <a:bodyPr/>
          <a:lstStyle/>
          <a:p>
            <a:pPr algn="l"/>
            <a:r>
              <a:rPr lang="es-US" dirty="0"/>
              <a:t>Adolescencia: Observación General 20/2016 del Comité de los Dchos del Niño</a:t>
            </a:r>
          </a:p>
        </p:txBody>
      </p:sp>
      <p:sp>
        <p:nvSpPr>
          <p:cNvPr id="3" name="Marcador de contenido 2">
            <a:extLst>
              <a:ext uri="{FF2B5EF4-FFF2-40B4-BE49-F238E27FC236}">
                <a16:creationId xmlns:a16="http://schemas.microsoft.com/office/drawing/2014/main" id="{59372EFA-39B7-7340-A2E0-18FFA215B336}"/>
              </a:ext>
            </a:extLst>
          </p:cNvPr>
          <p:cNvSpPr>
            <a:spLocks noGrp="1"/>
          </p:cNvSpPr>
          <p:nvPr>
            <p:ph idx="1"/>
          </p:nvPr>
        </p:nvSpPr>
        <p:spPr>
          <a:xfrm>
            <a:off x="1186543" y="2052116"/>
            <a:ext cx="9383596" cy="3997828"/>
          </a:xfrm>
        </p:spPr>
        <p:txBody>
          <a:bodyPr>
            <a:normAutofit fontScale="70000" lnSpcReduction="20000"/>
          </a:bodyPr>
          <a:lstStyle/>
          <a:p>
            <a:pPr algn="ctr"/>
            <a:r>
              <a:rPr lang="es-US" sz="2600" dirty="0"/>
              <a:t>La adolescencia es una etapa de la vida caracterizada por crecientes oportunidades, capacidades, aspiraciones, energía y creatividad, pero también por un alto grado de vulnerabilidad. Los adolescentes son agentes de cambio, y un activo y un recurso fundamentales con potencial para contribuir positivamente a sus familias, comunidades y países. En el mundo entero, los adolescentes colaboran de manera positiva en muchas esferas, como las campañas de salud y educación, el apoyo familiar, la enseñanza entre pares, las   iniciativas   de   desarrollo   comunitario, la elaboración de presupuestos participativos y  la  creación  artística,  y  contribuyen  en  favor  de  la  paz,  los  derechos humanos, la sostenibilidad del medio ambiente y la justicia climática. Muchos adolescentes están a la vanguardia en el entorno digital y los medios sociales, que desempeñan una función cada vez más central en su educación, su cultura y sus redes sociales y tienen potencial en materia de participación política y supervisión de la rendición de cuentas</a:t>
            </a:r>
            <a:r>
              <a:rPr lang="es-US" dirty="0"/>
              <a:t>.</a:t>
            </a:r>
            <a:br>
              <a:rPr lang="es-US" dirty="0"/>
            </a:br>
            <a:endParaRPr lang="es-US" dirty="0"/>
          </a:p>
        </p:txBody>
      </p:sp>
    </p:spTree>
    <p:extLst>
      <p:ext uri="{BB962C8B-B14F-4D97-AF65-F5344CB8AC3E}">
        <p14:creationId xmlns:p14="http://schemas.microsoft.com/office/powerpoint/2010/main" val="182706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E2BCE-10E4-614F-9961-20D19D3C3A9D}"/>
              </a:ext>
            </a:extLst>
          </p:cNvPr>
          <p:cNvSpPr>
            <a:spLocks noGrp="1"/>
          </p:cNvSpPr>
          <p:nvPr>
            <p:ph type="title"/>
          </p:nvPr>
        </p:nvSpPr>
        <p:spPr>
          <a:xfrm>
            <a:off x="1124607" y="301079"/>
            <a:ext cx="9445532" cy="484716"/>
          </a:xfrm>
        </p:spPr>
        <p:txBody>
          <a:bodyPr>
            <a:normAutofit fontScale="90000"/>
          </a:bodyPr>
          <a:lstStyle/>
          <a:p>
            <a:pPr algn="l"/>
            <a:r>
              <a:rPr lang="es-US" dirty="0"/>
              <a:t>CCCN. Título preliminar</a:t>
            </a:r>
            <a:br>
              <a:rPr lang="es-US" dirty="0"/>
            </a:br>
            <a:br>
              <a:rPr lang="es-US" dirty="0"/>
            </a:br>
            <a:r>
              <a:rPr lang="es-US" sz="2200" b="1" dirty="0"/>
              <a:t>Art. 1: </a:t>
            </a:r>
            <a:r>
              <a:rPr lang="es-US" sz="2200" dirty="0"/>
              <a:t>“Los casos que este Código rige deben ser resueltos según las leyes que resulten aplicables, conforme la CN y los tratados de DDH. Se tendrá en cuenta la finalidad de la norma</a:t>
            </a:r>
            <a:br>
              <a:rPr lang="es-US" sz="2200" dirty="0"/>
            </a:br>
            <a:r>
              <a:rPr lang="es-US" sz="2200" b="1" dirty="0"/>
              <a:t>Art. 2: </a:t>
            </a:r>
            <a:r>
              <a:rPr lang="es-US" sz="2200" dirty="0"/>
              <a:t>La ley debe ser interpretada teniendo en cuenta sus palabras, sus finalidades, las leyes análogas, las disposiciones que surgen de los tratados de DDHH, los principios y valores jurídicos, de modo coherente con todo el ordenamiento.</a:t>
            </a:r>
            <a:br>
              <a:rPr lang="es-US" sz="2200" dirty="0"/>
            </a:br>
            <a:r>
              <a:rPr lang="es-US" sz="2200" b="1" dirty="0"/>
              <a:t>Art. 3. </a:t>
            </a:r>
            <a:r>
              <a:rPr lang="es-US" sz="2200" dirty="0"/>
              <a:t>Deber de resolver: </a:t>
            </a:r>
            <a:r>
              <a:rPr lang="es-US" sz="2200" dirty="0">
                <a:highlight>
                  <a:srgbClr val="FF00FF"/>
                </a:highlight>
              </a:rPr>
              <a:t>PRINCIPIO DE RAZONABILIDAD</a:t>
            </a:r>
            <a:r>
              <a:rPr lang="es-US" sz="2200" dirty="0"/>
              <a:t>.</a:t>
            </a:r>
            <a:br>
              <a:rPr lang="es-US" sz="2200" dirty="0"/>
            </a:br>
            <a:br>
              <a:rPr lang="es-US" dirty="0"/>
            </a:br>
            <a:r>
              <a:rPr lang="es-US" dirty="0"/>
              <a:t>ART. 24: Personas Incapaces de ejercicio</a:t>
            </a:r>
          </a:p>
        </p:txBody>
      </p:sp>
      <p:sp>
        <p:nvSpPr>
          <p:cNvPr id="3" name="Marcador de contenido 2">
            <a:extLst>
              <a:ext uri="{FF2B5EF4-FFF2-40B4-BE49-F238E27FC236}">
                <a16:creationId xmlns:a16="http://schemas.microsoft.com/office/drawing/2014/main" id="{6ECD84D7-4EC0-5F4D-9894-90681941305D}"/>
              </a:ext>
            </a:extLst>
          </p:cNvPr>
          <p:cNvSpPr>
            <a:spLocks noGrp="1"/>
          </p:cNvSpPr>
          <p:nvPr>
            <p:ph idx="1"/>
          </p:nvPr>
        </p:nvSpPr>
        <p:spPr>
          <a:xfrm>
            <a:off x="1229709" y="4572000"/>
            <a:ext cx="9340429" cy="1984920"/>
          </a:xfrm>
        </p:spPr>
        <p:txBody>
          <a:bodyPr>
            <a:normAutofit fontScale="92500" lnSpcReduction="20000"/>
          </a:bodyPr>
          <a:lstStyle/>
          <a:p>
            <a:r>
              <a:rPr lang="es-US" dirty="0"/>
              <a:t>A) LAS PERSONAS POR NACER o “PERSONA NO NACIDA”</a:t>
            </a:r>
          </a:p>
          <a:p>
            <a:r>
              <a:rPr lang="es-US" dirty="0"/>
              <a:t>B) </a:t>
            </a:r>
            <a:r>
              <a:rPr lang="es-US" dirty="0">
                <a:highlight>
                  <a:srgbClr val="FF00FF"/>
                </a:highlight>
              </a:rPr>
              <a:t>LA PERSONA QUE NO CUENTA CON LA EDAD Y GRADO DE MADUREZ SUFICIENTE, CON EL ALCANCE DE LO DISPUESTO EN LA SECCION 2.</a:t>
            </a:r>
          </a:p>
          <a:p>
            <a:r>
              <a:rPr lang="es-US" dirty="0"/>
              <a:t>C) LA PERSONA DECLARADA INCAPAZ POR SENTENCIA JUDICIAL, EN LA EXTENSIÓN DISPUESTA EN ESA DECISIÓN.</a:t>
            </a:r>
          </a:p>
          <a:p>
            <a:pPr marL="6160" indent="0">
              <a:buNone/>
            </a:pPr>
            <a:endParaRPr lang="es-US" dirty="0"/>
          </a:p>
        </p:txBody>
      </p:sp>
    </p:spTree>
    <p:extLst>
      <p:ext uri="{BB962C8B-B14F-4D97-AF65-F5344CB8AC3E}">
        <p14:creationId xmlns:p14="http://schemas.microsoft.com/office/powerpoint/2010/main" val="282143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202C4-6B50-C244-8296-FB045247DC61}"/>
              </a:ext>
            </a:extLst>
          </p:cNvPr>
          <p:cNvSpPr>
            <a:spLocks noGrp="1"/>
          </p:cNvSpPr>
          <p:nvPr>
            <p:ph type="ctrTitle"/>
          </p:nvPr>
        </p:nvSpPr>
        <p:spPr>
          <a:xfrm>
            <a:off x="1145627" y="1902372"/>
            <a:ext cx="7809187" cy="4536662"/>
          </a:xfrm>
        </p:spPr>
        <p:txBody>
          <a:bodyPr>
            <a:normAutofit/>
          </a:bodyPr>
          <a:lstStyle/>
          <a:p>
            <a:pPr algn="l"/>
            <a:r>
              <a:rPr lang="es-US" sz="3200" dirty="0"/>
              <a:t>Menor de edad: quien no ha cumplido los 18 años.</a:t>
            </a:r>
            <a:br>
              <a:rPr lang="es-US" sz="3200" dirty="0"/>
            </a:br>
            <a:r>
              <a:rPr lang="es-US" sz="3200" dirty="0"/>
              <a:t>Adolescente: quien cumplió los 13 años.</a:t>
            </a:r>
            <a:br>
              <a:rPr lang="es-US" sz="3200" dirty="0"/>
            </a:br>
            <a:r>
              <a:rPr lang="es-US" sz="3200" dirty="0"/>
              <a:t>Niño</a:t>
            </a:r>
            <a:r>
              <a:rPr lang="es-US" sz="3200"/>
              <a:t>:  hasta los 13</a:t>
            </a:r>
            <a:br>
              <a:rPr lang="es-US" sz="3200" dirty="0"/>
            </a:br>
            <a:r>
              <a:rPr lang="es-US" sz="3200" dirty="0"/>
              <a:t>Adolescente</a:t>
            </a:r>
            <a:r>
              <a:rPr lang="es-US" sz="3200"/>
              <a:t>: 13-18 </a:t>
            </a:r>
            <a:br>
              <a:rPr lang="es-US" sz="3200" dirty="0"/>
            </a:br>
            <a:br>
              <a:rPr lang="es-US" sz="3200" dirty="0"/>
            </a:br>
            <a:r>
              <a:rPr lang="es-US" sz="3200" dirty="0"/>
              <a:t>Art. 26: Principio general: La persona menor de edad ejerce sus derechos a través de sus representantes legales.</a:t>
            </a:r>
          </a:p>
        </p:txBody>
      </p:sp>
      <p:sp>
        <p:nvSpPr>
          <p:cNvPr id="3" name="Subtítulo 2">
            <a:extLst>
              <a:ext uri="{FF2B5EF4-FFF2-40B4-BE49-F238E27FC236}">
                <a16:creationId xmlns:a16="http://schemas.microsoft.com/office/drawing/2014/main" id="{204349EF-786F-1642-9E35-AF8F2EB94671}"/>
              </a:ext>
            </a:extLst>
          </p:cNvPr>
          <p:cNvSpPr>
            <a:spLocks noGrp="1"/>
          </p:cNvSpPr>
          <p:nvPr>
            <p:ph type="subTitle" idx="1"/>
          </p:nvPr>
        </p:nvSpPr>
        <p:spPr>
          <a:xfrm>
            <a:off x="1145627" y="418966"/>
            <a:ext cx="7998372" cy="1160213"/>
          </a:xfrm>
        </p:spPr>
        <p:txBody>
          <a:bodyPr>
            <a:normAutofit/>
          </a:bodyPr>
          <a:lstStyle/>
          <a:p>
            <a:pPr algn="l"/>
            <a:r>
              <a:rPr lang="es-US" sz="3200" dirty="0"/>
              <a:t>ART. 25 MENOR DE EDAD</a:t>
            </a:r>
          </a:p>
        </p:txBody>
      </p:sp>
      <p:sp>
        <p:nvSpPr>
          <p:cNvPr id="4" name="CuadroTexto 3">
            <a:extLst>
              <a:ext uri="{FF2B5EF4-FFF2-40B4-BE49-F238E27FC236}">
                <a16:creationId xmlns:a16="http://schemas.microsoft.com/office/drawing/2014/main" id="{3B2E376A-0006-A342-9094-DAED17C51385}"/>
              </a:ext>
            </a:extLst>
          </p:cNvPr>
          <p:cNvSpPr txBox="1"/>
          <p:nvPr/>
        </p:nvSpPr>
        <p:spPr>
          <a:xfrm>
            <a:off x="9270124" y="325821"/>
            <a:ext cx="2606566" cy="2308324"/>
          </a:xfrm>
          <a:prstGeom prst="rect">
            <a:avLst/>
          </a:prstGeom>
          <a:noFill/>
        </p:spPr>
        <p:txBody>
          <a:bodyPr wrap="square" rtlCol="0">
            <a:spAutoFit/>
          </a:bodyPr>
          <a:lstStyle/>
          <a:p>
            <a:pPr algn="just"/>
            <a:r>
              <a:rPr lang="es-US" dirty="0"/>
              <a:t>Convención de los Derechos del Niño, la ley integral de protección y los restantes instrumentos internacionales: Niños, Niñas y Adolescentes.</a:t>
            </a:r>
          </a:p>
          <a:p>
            <a:pPr algn="just"/>
            <a:r>
              <a:rPr lang="es-US" dirty="0"/>
              <a:t>Art. 2 CCCN</a:t>
            </a:r>
          </a:p>
        </p:txBody>
      </p:sp>
    </p:spTree>
    <p:extLst>
      <p:ext uri="{BB962C8B-B14F-4D97-AF65-F5344CB8AC3E}">
        <p14:creationId xmlns:p14="http://schemas.microsoft.com/office/powerpoint/2010/main" val="153379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1">
            <a:extLst>
              <a:ext uri="{FF2B5EF4-FFF2-40B4-BE49-F238E27FC236}">
                <a16:creationId xmlns:a16="http://schemas.microsoft.com/office/drawing/2014/main" id="{46A8C76A-A46F-0B4E-AFF3-FD890F0CA23F}"/>
              </a:ext>
            </a:extLst>
          </p:cNvPr>
          <p:cNvSpPr/>
          <p:nvPr/>
        </p:nvSpPr>
        <p:spPr>
          <a:xfrm>
            <a:off x="2939144" y="1883229"/>
            <a:ext cx="4691743" cy="3570514"/>
          </a:xfrm>
          <a:prstGeom prst="triangle">
            <a:avLst>
              <a:gd name="adj" fmla="val 49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INTERES SUPERIOR DEL NIÑO</a:t>
            </a:r>
          </a:p>
          <a:p>
            <a:pPr algn="ctr"/>
            <a:endParaRPr lang="es-US" dirty="0"/>
          </a:p>
          <a:p>
            <a:pPr algn="ctr"/>
            <a:r>
              <a:rPr lang="es-US" dirty="0"/>
              <a:t>DCHO DEL NIÑO A SER OIDO.</a:t>
            </a:r>
          </a:p>
        </p:txBody>
      </p:sp>
      <p:sp>
        <p:nvSpPr>
          <p:cNvPr id="3" name="CuadroTexto 2">
            <a:extLst>
              <a:ext uri="{FF2B5EF4-FFF2-40B4-BE49-F238E27FC236}">
                <a16:creationId xmlns:a16="http://schemas.microsoft.com/office/drawing/2014/main" id="{2B25A7C3-4CDC-CA4C-863D-4F639C525C27}"/>
              </a:ext>
            </a:extLst>
          </p:cNvPr>
          <p:cNvSpPr txBox="1"/>
          <p:nvPr/>
        </p:nvSpPr>
        <p:spPr>
          <a:xfrm>
            <a:off x="3788229" y="1513897"/>
            <a:ext cx="3842658" cy="369332"/>
          </a:xfrm>
          <a:prstGeom prst="rect">
            <a:avLst/>
          </a:prstGeom>
          <a:noFill/>
        </p:spPr>
        <p:txBody>
          <a:bodyPr wrap="square" rtlCol="0">
            <a:spAutoFit/>
          </a:bodyPr>
          <a:lstStyle/>
          <a:p>
            <a:r>
              <a:rPr lang="es-US" dirty="0"/>
              <a:t>AUTONOMIA PROGRESIVA</a:t>
            </a:r>
          </a:p>
        </p:txBody>
      </p:sp>
      <p:sp>
        <p:nvSpPr>
          <p:cNvPr id="5" name="CuadroTexto 4">
            <a:extLst>
              <a:ext uri="{FF2B5EF4-FFF2-40B4-BE49-F238E27FC236}">
                <a16:creationId xmlns:a16="http://schemas.microsoft.com/office/drawing/2014/main" id="{0FC72355-1B32-9542-9D26-F1F4C04D69A6}"/>
              </a:ext>
            </a:extLst>
          </p:cNvPr>
          <p:cNvSpPr txBox="1"/>
          <p:nvPr/>
        </p:nvSpPr>
        <p:spPr>
          <a:xfrm>
            <a:off x="7924800" y="5453743"/>
            <a:ext cx="2373086" cy="923330"/>
          </a:xfrm>
          <a:prstGeom prst="rect">
            <a:avLst/>
          </a:prstGeom>
          <a:noFill/>
        </p:spPr>
        <p:txBody>
          <a:bodyPr wrap="square" rtlCol="0">
            <a:spAutoFit/>
          </a:bodyPr>
          <a:lstStyle/>
          <a:p>
            <a:r>
              <a:rPr lang="es-US" dirty="0"/>
              <a:t>PATERNALISMO JUSTIFICADO</a:t>
            </a:r>
          </a:p>
          <a:p>
            <a:r>
              <a:rPr lang="es-US" dirty="0"/>
              <a:t>ESTADO</a:t>
            </a:r>
          </a:p>
        </p:txBody>
      </p:sp>
      <p:sp>
        <p:nvSpPr>
          <p:cNvPr id="6" name="CuadroTexto 5">
            <a:extLst>
              <a:ext uri="{FF2B5EF4-FFF2-40B4-BE49-F238E27FC236}">
                <a16:creationId xmlns:a16="http://schemas.microsoft.com/office/drawing/2014/main" id="{89A8419F-665D-924B-9D0F-9A8EFAFE185C}"/>
              </a:ext>
            </a:extLst>
          </p:cNvPr>
          <p:cNvSpPr txBox="1"/>
          <p:nvPr/>
        </p:nvSpPr>
        <p:spPr>
          <a:xfrm>
            <a:off x="1251857" y="5565837"/>
            <a:ext cx="2743200" cy="646331"/>
          </a:xfrm>
          <a:prstGeom prst="rect">
            <a:avLst/>
          </a:prstGeom>
          <a:noFill/>
        </p:spPr>
        <p:txBody>
          <a:bodyPr wrap="square" rtlCol="0">
            <a:spAutoFit/>
          </a:bodyPr>
          <a:lstStyle/>
          <a:p>
            <a:r>
              <a:rPr lang="es-US" dirty="0"/>
              <a:t>RESPONSABILIDAD PARENTAL</a:t>
            </a:r>
          </a:p>
        </p:txBody>
      </p:sp>
      <p:cxnSp>
        <p:nvCxnSpPr>
          <p:cNvPr id="9" name="Conector recto de flecha 8">
            <a:extLst>
              <a:ext uri="{FF2B5EF4-FFF2-40B4-BE49-F238E27FC236}">
                <a16:creationId xmlns:a16="http://schemas.microsoft.com/office/drawing/2014/main" id="{1698E7BD-1EBB-A443-9283-3ACBBC6DA9A4}"/>
              </a:ext>
            </a:extLst>
          </p:cNvPr>
          <p:cNvCxnSpPr>
            <a:cxnSpLocks/>
          </p:cNvCxnSpPr>
          <p:nvPr/>
        </p:nvCxnSpPr>
        <p:spPr>
          <a:xfrm flipV="1">
            <a:off x="6934200" y="936172"/>
            <a:ext cx="1164771" cy="76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8D8252C-786F-7742-B9AD-1498A7DAE783}"/>
              </a:ext>
            </a:extLst>
          </p:cNvPr>
          <p:cNvCxnSpPr/>
          <p:nvPr/>
        </p:nvCxnSpPr>
        <p:spPr>
          <a:xfrm>
            <a:off x="6966857" y="1709057"/>
            <a:ext cx="1110343" cy="66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33C4796-B2D2-6844-99F4-3E4E0146E4EA}"/>
              </a:ext>
            </a:extLst>
          </p:cNvPr>
          <p:cNvSpPr txBox="1"/>
          <p:nvPr/>
        </p:nvSpPr>
        <p:spPr>
          <a:xfrm>
            <a:off x="8349342" y="794657"/>
            <a:ext cx="3004457" cy="369332"/>
          </a:xfrm>
          <a:prstGeom prst="rect">
            <a:avLst/>
          </a:prstGeom>
          <a:noFill/>
        </p:spPr>
        <p:txBody>
          <a:bodyPr wrap="square" rtlCol="0">
            <a:spAutoFit/>
          </a:bodyPr>
          <a:lstStyle/>
          <a:p>
            <a:r>
              <a:rPr lang="es-US" dirty="0"/>
              <a:t>EDAD CRONOLOGICA</a:t>
            </a:r>
          </a:p>
        </p:txBody>
      </p:sp>
      <p:sp>
        <p:nvSpPr>
          <p:cNvPr id="14" name="CuadroTexto 13">
            <a:extLst>
              <a:ext uri="{FF2B5EF4-FFF2-40B4-BE49-F238E27FC236}">
                <a16:creationId xmlns:a16="http://schemas.microsoft.com/office/drawing/2014/main" id="{4A06C6FF-7D16-0740-8F07-7C66D29523AB}"/>
              </a:ext>
            </a:extLst>
          </p:cNvPr>
          <p:cNvSpPr txBox="1"/>
          <p:nvPr/>
        </p:nvSpPr>
        <p:spPr>
          <a:xfrm>
            <a:off x="8349342" y="2471057"/>
            <a:ext cx="2808515" cy="646331"/>
          </a:xfrm>
          <a:prstGeom prst="rect">
            <a:avLst/>
          </a:prstGeom>
          <a:noFill/>
        </p:spPr>
        <p:txBody>
          <a:bodyPr wrap="square" rtlCol="0">
            <a:spAutoFit/>
          </a:bodyPr>
          <a:lstStyle/>
          <a:p>
            <a:r>
              <a:rPr lang="es-US" dirty="0"/>
              <a:t>GRADO DE MADUREZ </a:t>
            </a:r>
          </a:p>
          <a:p>
            <a:r>
              <a:rPr lang="es-US" dirty="0"/>
              <a:t>SUFICIENTE</a:t>
            </a:r>
          </a:p>
        </p:txBody>
      </p:sp>
      <p:sp>
        <p:nvSpPr>
          <p:cNvPr id="16" name="Abrir llave 15">
            <a:extLst>
              <a:ext uri="{FF2B5EF4-FFF2-40B4-BE49-F238E27FC236}">
                <a16:creationId xmlns:a16="http://schemas.microsoft.com/office/drawing/2014/main" id="{92221396-48B6-D44A-AD17-AA694D919A25}"/>
              </a:ext>
            </a:extLst>
          </p:cNvPr>
          <p:cNvSpPr/>
          <p:nvPr/>
        </p:nvSpPr>
        <p:spPr>
          <a:xfrm>
            <a:off x="2677886" y="2373086"/>
            <a:ext cx="402771" cy="2819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sp>
        <p:nvSpPr>
          <p:cNvPr id="17" name="CuadroTexto 16">
            <a:extLst>
              <a:ext uri="{FF2B5EF4-FFF2-40B4-BE49-F238E27FC236}">
                <a16:creationId xmlns:a16="http://schemas.microsoft.com/office/drawing/2014/main" id="{80A7A5B7-AA3C-2942-9FFE-25D5F238C43C}"/>
              </a:ext>
            </a:extLst>
          </p:cNvPr>
          <p:cNvSpPr txBox="1"/>
          <p:nvPr/>
        </p:nvSpPr>
        <p:spPr>
          <a:xfrm>
            <a:off x="1153886" y="3068321"/>
            <a:ext cx="1436914" cy="1200329"/>
          </a:xfrm>
          <a:prstGeom prst="rect">
            <a:avLst/>
          </a:prstGeom>
          <a:noFill/>
        </p:spPr>
        <p:txBody>
          <a:bodyPr wrap="square" rtlCol="0">
            <a:spAutoFit/>
          </a:bodyPr>
          <a:lstStyle/>
          <a:p>
            <a:r>
              <a:rPr lang="es-US" dirty="0"/>
              <a:t>DERECHO A LA INTIMIDAD </a:t>
            </a:r>
          </a:p>
          <a:p>
            <a:r>
              <a:rPr lang="es-US" dirty="0"/>
              <a:t>FAMILIAR</a:t>
            </a:r>
          </a:p>
        </p:txBody>
      </p:sp>
      <p:cxnSp>
        <p:nvCxnSpPr>
          <p:cNvPr id="8" name="Conector recto de flecha 7">
            <a:extLst>
              <a:ext uri="{FF2B5EF4-FFF2-40B4-BE49-F238E27FC236}">
                <a16:creationId xmlns:a16="http://schemas.microsoft.com/office/drawing/2014/main" id="{2E5D9547-D26A-8F43-992A-88E52C70FC8A}"/>
              </a:ext>
            </a:extLst>
          </p:cNvPr>
          <p:cNvCxnSpPr/>
          <p:nvPr/>
        </p:nvCxnSpPr>
        <p:spPr>
          <a:xfrm flipV="1">
            <a:off x="5171090" y="936172"/>
            <a:ext cx="0" cy="57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E964B5FF-C661-494C-B4DF-2C84DE657D74}"/>
              </a:ext>
            </a:extLst>
          </p:cNvPr>
          <p:cNvSpPr txBox="1"/>
          <p:nvPr/>
        </p:nvSpPr>
        <p:spPr>
          <a:xfrm>
            <a:off x="2677886" y="378372"/>
            <a:ext cx="5246914" cy="369332"/>
          </a:xfrm>
          <a:prstGeom prst="rect">
            <a:avLst/>
          </a:prstGeom>
          <a:noFill/>
        </p:spPr>
        <p:txBody>
          <a:bodyPr wrap="square" rtlCol="0">
            <a:spAutoFit/>
          </a:bodyPr>
          <a:lstStyle/>
          <a:p>
            <a:pPr algn="ctr"/>
            <a:r>
              <a:rPr lang="es-US" dirty="0"/>
              <a:t>NA COMO SUJETO DE DERECHO </a:t>
            </a:r>
          </a:p>
        </p:txBody>
      </p:sp>
    </p:spTree>
    <p:extLst>
      <p:ext uri="{BB962C8B-B14F-4D97-AF65-F5344CB8AC3E}">
        <p14:creationId xmlns:p14="http://schemas.microsoft.com/office/powerpoint/2010/main" val="27731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10">
                                            <p:txEl>
                                              <p:pRg st="0" end="0"/>
                                            </p:txEl>
                                          </p:spTgt>
                                        </p:tgtEl>
                                        <p:attrNameLst>
                                          <p:attrName>style.color</p:attrName>
                                        </p:attrNameLst>
                                      </p:cBhvr>
                                      <p:to>
                                        <a:schemeClr val="accent2"/>
                                      </p:to>
                                    </p:animClr>
                                    <p:animClr clrSpc="rgb" dir="cw">
                                      <p:cBhvr>
                                        <p:cTn id="7" dur="500" fill="hold"/>
                                        <p:tgtEl>
                                          <p:spTgt spid="10">
                                            <p:txEl>
                                              <p:pRg st="0" end="0"/>
                                            </p:txEl>
                                          </p:spTgt>
                                        </p:tgtEl>
                                        <p:attrNameLst>
                                          <p:attrName>fillcolor</p:attrName>
                                        </p:attrNameLst>
                                      </p:cBhvr>
                                      <p:to>
                                        <a:schemeClr val="accent2"/>
                                      </p:to>
                                    </p:animClr>
                                    <p:set>
                                      <p:cBhvr>
                                        <p:cTn id="8" dur="500" fill="hold"/>
                                        <p:tgtEl>
                                          <p:spTgt spid="10">
                                            <p:txEl>
                                              <p:pRg st="0" end="0"/>
                                            </p:txEl>
                                          </p:spTgt>
                                        </p:tgtEl>
                                        <p:attrNameLst>
                                          <p:attrName>fill.type</p:attrName>
                                        </p:attrNameLst>
                                      </p:cBhvr>
                                      <p:to>
                                        <p:strVal val="solid"/>
                                      </p:to>
                                    </p:set>
                                    <p:anim to="1.5" calcmode="lin" valueType="num">
                                      <p:cBhvr override="childStyle">
                                        <p:cTn id="9" dur="500" fill="hold"/>
                                        <p:tgtEl>
                                          <p:spTgt spid="10">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42AA1E-97E2-FC48-BD17-04F543084005}"/>
              </a:ext>
            </a:extLst>
          </p:cNvPr>
          <p:cNvSpPr txBox="1"/>
          <p:nvPr/>
        </p:nvSpPr>
        <p:spPr>
          <a:xfrm>
            <a:off x="1271588" y="357188"/>
            <a:ext cx="9772650" cy="6124754"/>
          </a:xfrm>
          <a:prstGeom prst="rect">
            <a:avLst/>
          </a:prstGeom>
          <a:noFill/>
        </p:spPr>
        <p:txBody>
          <a:bodyPr wrap="square" rtlCol="0">
            <a:spAutoFit/>
          </a:bodyPr>
          <a:lstStyle/>
          <a:p>
            <a:pPr marL="285750" indent="-285750" algn="just">
              <a:buFont typeface="Arial" panose="020B0604020202020204" pitchFamily="34" charset="0"/>
              <a:buChar char="•"/>
            </a:pPr>
            <a:r>
              <a:rPr lang="es-US" sz="2800" dirty="0"/>
              <a:t>EL NUEVO SISTEMA EXIGE EDAD Y GRADO DE MADUREZ SUFICIENTE PARA VALIDAR LA ACTUACIÓN AUTÓNOMA DE NIÑOS Y NIÑAS.</a:t>
            </a:r>
          </a:p>
          <a:p>
            <a:pPr marL="285750" indent="-285750" algn="just">
              <a:buFont typeface="Arial" panose="020B0604020202020204" pitchFamily="34" charset="0"/>
              <a:buChar char="•"/>
            </a:pPr>
            <a:endParaRPr lang="es-US" sz="2800" dirty="0"/>
          </a:p>
          <a:p>
            <a:pPr marL="285750" indent="-285750" algn="just">
              <a:buFont typeface="Arial" panose="020B0604020202020204" pitchFamily="34" charset="0"/>
              <a:buChar char="•"/>
            </a:pPr>
            <a:r>
              <a:rPr lang="es-US" sz="2800" dirty="0"/>
              <a:t>IGUALES EDADES NO SIGNIFICAN CAPACIDADES IGUALES</a:t>
            </a:r>
          </a:p>
          <a:p>
            <a:pPr marL="285750" indent="-285750" algn="just">
              <a:buFont typeface="Arial" panose="020B0604020202020204" pitchFamily="34" charset="0"/>
              <a:buChar char="•"/>
            </a:pPr>
            <a:endParaRPr lang="es-US" sz="2800" dirty="0"/>
          </a:p>
          <a:p>
            <a:pPr marL="285750" indent="-285750" algn="just">
              <a:buFont typeface="Arial" panose="020B0604020202020204" pitchFamily="34" charset="0"/>
              <a:buChar char="•"/>
            </a:pPr>
            <a:r>
              <a:rPr lang="es-US" sz="2800" dirty="0"/>
              <a:t>CRITERIO DINAMICO.</a:t>
            </a:r>
          </a:p>
          <a:p>
            <a:pPr marL="285750" indent="-285750" algn="just">
              <a:buFont typeface="Arial" panose="020B0604020202020204" pitchFamily="34" charset="0"/>
              <a:buChar char="•"/>
            </a:pPr>
            <a:endParaRPr lang="es-US" sz="2800" dirty="0"/>
          </a:p>
          <a:p>
            <a:pPr marL="285750" indent="-285750" algn="just">
              <a:buFont typeface="Arial" panose="020B0604020202020204" pitchFamily="34" charset="0"/>
              <a:buChar char="•"/>
            </a:pPr>
            <a:r>
              <a:rPr lang="es-US" sz="2800" dirty="0"/>
              <a:t>AUTONOMIA PROGRESIVA SIGNIFICA QUE EL NIÑO DEBE SER ASISTIDO A FIN DE PODER DESPLEGAR GRADUALMENTE UNA ACTUACION AUTONOMA DE SUS DERECHOS, NO TODOS EJERCIBLES CON INDEPENDENCIA POR IGUAL. </a:t>
            </a:r>
          </a:p>
        </p:txBody>
      </p:sp>
    </p:spTree>
    <p:extLst>
      <p:ext uri="{BB962C8B-B14F-4D97-AF65-F5344CB8AC3E}">
        <p14:creationId xmlns:p14="http://schemas.microsoft.com/office/powerpoint/2010/main" val="264066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a:extLst>
              <a:ext uri="{FF2B5EF4-FFF2-40B4-BE49-F238E27FC236}">
                <a16:creationId xmlns:a16="http://schemas.microsoft.com/office/drawing/2014/main" id="{48320D10-A298-5A4C-9879-1DABBB0110FF}"/>
              </a:ext>
            </a:extLst>
          </p:cNvPr>
          <p:cNvCxnSpPr/>
          <p:nvPr/>
        </p:nvCxnSpPr>
        <p:spPr>
          <a:xfrm flipH="1">
            <a:off x="2329543" y="2100943"/>
            <a:ext cx="2917371" cy="1545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36C68B2B-4684-CD45-A4D8-B351DF3AD043}"/>
              </a:ext>
            </a:extLst>
          </p:cNvPr>
          <p:cNvCxnSpPr/>
          <p:nvPr/>
        </p:nvCxnSpPr>
        <p:spPr>
          <a:xfrm>
            <a:off x="5279571" y="2100943"/>
            <a:ext cx="3037115" cy="1491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F6FB63A-5293-6247-9444-87C3AF9C9572}"/>
              </a:ext>
            </a:extLst>
          </p:cNvPr>
          <p:cNvSpPr txBox="1"/>
          <p:nvPr/>
        </p:nvSpPr>
        <p:spPr>
          <a:xfrm>
            <a:off x="2002971" y="1057674"/>
            <a:ext cx="7010400" cy="830997"/>
          </a:xfrm>
          <a:prstGeom prst="rect">
            <a:avLst/>
          </a:prstGeom>
          <a:noFill/>
        </p:spPr>
        <p:txBody>
          <a:bodyPr wrap="square" rtlCol="0">
            <a:spAutoFit/>
          </a:bodyPr>
          <a:lstStyle/>
          <a:p>
            <a:pPr algn="ctr"/>
            <a:r>
              <a:rPr lang="es-US" sz="2400" dirty="0"/>
              <a:t>ESFERAS DE ACTUACION DEL NIÑO, NIÑA Y ADOLESCENTE</a:t>
            </a:r>
            <a:endParaRPr lang="es-US" dirty="0"/>
          </a:p>
        </p:txBody>
      </p:sp>
      <p:sp>
        <p:nvSpPr>
          <p:cNvPr id="7" name="CuadroTexto 6">
            <a:extLst>
              <a:ext uri="{FF2B5EF4-FFF2-40B4-BE49-F238E27FC236}">
                <a16:creationId xmlns:a16="http://schemas.microsoft.com/office/drawing/2014/main" id="{E80694F1-AB33-6741-807D-CAB0EF6B1BC8}"/>
              </a:ext>
            </a:extLst>
          </p:cNvPr>
          <p:cNvSpPr txBox="1"/>
          <p:nvPr/>
        </p:nvSpPr>
        <p:spPr>
          <a:xfrm>
            <a:off x="1208313" y="3858986"/>
            <a:ext cx="2623457" cy="2862322"/>
          </a:xfrm>
          <a:prstGeom prst="rect">
            <a:avLst/>
          </a:prstGeom>
          <a:noFill/>
        </p:spPr>
        <p:txBody>
          <a:bodyPr wrap="square" rtlCol="0">
            <a:spAutoFit/>
          </a:bodyPr>
          <a:lstStyle/>
          <a:p>
            <a:pPr algn="ctr"/>
            <a:r>
              <a:rPr lang="es-US" dirty="0"/>
              <a:t>EXTRAPATRIMONIAL</a:t>
            </a:r>
          </a:p>
          <a:p>
            <a:pPr algn="ctr"/>
            <a:r>
              <a:rPr lang="es-US" dirty="0"/>
              <a:t>COMPETENCIA</a:t>
            </a:r>
          </a:p>
          <a:p>
            <a:pPr algn="ctr"/>
            <a:r>
              <a:rPr lang="es-US" dirty="0"/>
              <a:t>BIOETICA Y CONSENTIMIENTO INFORMADO.</a:t>
            </a:r>
          </a:p>
          <a:p>
            <a:pPr algn="ctr"/>
            <a:r>
              <a:rPr lang="es-US" dirty="0"/>
              <a:t>AMBITO SANITARIO, DERECHO A LA SALUD Y CUIDADO DE SU PROPIO CUERPO</a:t>
            </a:r>
          </a:p>
        </p:txBody>
      </p:sp>
      <p:sp>
        <p:nvSpPr>
          <p:cNvPr id="8" name="CuadroTexto 7">
            <a:extLst>
              <a:ext uri="{FF2B5EF4-FFF2-40B4-BE49-F238E27FC236}">
                <a16:creationId xmlns:a16="http://schemas.microsoft.com/office/drawing/2014/main" id="{A64359B8-0054-1C42-B5A0-60FDBC803B7F}"/>
              </a:ext>
            </a:extLst>
          </p:cNvPr>
          <p:cNvSpPr txBox="1"/>
          <p:nvPr/>
        </p:nvSpPr>
        <p:spPr>
          <a:xfrm>
            <a:off x="7554686" y="4071257"/>
            <a:ext cx="3211285" cy="2031325"/>
          </a:xfrm>
          <a:prstGeom prst="rect">
            <a:avLst/>
          </a:prstGeom>
          <a:noFill/>
        </p:spPr>
        <p:txBody>
          <a:bodyPr wrap="square" rtlCol="0">
            <a:spAutoFit/>
          </a:bodyPr>
          <a:lstStyle/>
          <a:p>
            <a:pPr algn="ctr"/>
            <a:r>
              <a:rPr lang="es-US" dirty="0"/>
              <a:t>PATRIMONIAL</a:t>
            </a:r>
          </a:p>
          <a:p>
            <a:pPr algn="ctr"/>
            <a:endParaRPr lang="es-US" dirty="0"/>
          </a:p>
          <a:p>
            <a:pPr algn="ctr"/>
            <a:r>
              <a:rPr lang="es-US" dirty="0"/>
              <a:t>ADMINISTRACION Y DISPOSICION DE BIENES</a:t>
            </a:r>
          </a:p>
          <a:p>
            <a:pPr algn="ctr"/>
            <a:endParaRPr lang="es-US" dirty="0"/>
          </a:p>
          <a:p>
            <a:pPr algn="ctr"/>
            <a:r>
              <a:rPr lang="es-US" dirty="0"/>
              <a:t>DERECHO DEL TRABAJO</a:t>
            </a:r>
          </a:p>
          <a:p>
            <a:endParaRPr lang="es-US" dirty="0"/>
          </a:p>
        </p:txBody>
      </p:sp>
      <p:sp>
        <p:nvSpPr>
          <p:cNvPr id="9" name="Cerrar llave 8">
            <a:extLst>
              <a:ext uri="{FF2B5EF4-FFF2-40B4-BE49-F238E27FC236}">
                <a16:creationId xmlns:a16="http://schemas.microsoft.com/office/drawing/2014/main" id="{8A3D1C99-FF1C-FF40-92AF-E6D393C505E2}"/>
              </a:ext>
            </a:extLst>
          </p:cNvPr>
          <p:cNvSpPr/>
          <p:nvPr/>
        </p:nvSpPr>
        <p:spPr>
          <a:xfrm>
            <a:off x="3788228" y="3858986"/>
            <a:ext cx="217715" cy="2781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sp>
        <p:nvSpPr>
          <p:cNvPr id="10" name="CuadroTexto 9">
            <a:extLst>
              <a:ext uri="{FF2B5EF4-FFF2-40B4-BE49-F238E27FC236}">
                <a16:creationId xmlns:a16="http://schemas.microsoft.com/office/drawing/2014/main" id="{7C34794B-B781-5049-8C7E-D9CF367751EE}"/>
              </a:ext>
            </a:extLst>
          </p:cNvPr>
          <p:cNvSpPr txBox="1"/>
          <p:nvPr/>
        </p:nvSpPr>
        <p:spPr>
          <a:xfrm>
            <a:off x="4190999" y="4809921"/>
            <a:ext cx="2917371" cy="923330"/>
          </a:xfrm>
          <a:prstGeom prst="rect">
            <a:avLst/>
          </a:prstGeom>
          <a:noFill/>
        </p:spPr>
        <p:txBody>
          <a:bodyPr wrap="square" rtlCol="0">
            <a:spAutoFit/>
          </a:bodyPr>
          <a:lstStyle/>
          <a:p>
            <a:r>
              <a:rPr lang="es-US" dirty="0"/>
              <a:t>13 A 16: ASISTENCIA</a:t>
            </a:r>
          </a:p>
          <a:p>
            <a:endParaRPr lang="es-US" dirty="0"/>
          </a:p>
          <a:p>
            <a:r>
              <a:rPr lang="es-US" dirty="0"/>
              <a:t>16 A 18: AUTONOMIA</a:t>
            </a:r>
          </a:p>
        </p:txBody>
      </p:sp>
      <p:sp>
        <p:nvSpPr>
          <p:cNvPr id="11" name="CuadroTexto 10">
            <a:extLst>
              <a:ext uri="{FF2B5EF4-FFF2-40B4-BE49-F238E27FC236}">
                <a16:creationId xmlns:a16="http://schemas.microsoft.com/office/drawing/2014/main" id="{6D038C69-D77B-2D49-96B1-FBEE88AC4A77}"/>
              </a:ext>
            </a:extLst>
          </p:cNvPr>
          <p:cNvSpPr txBox="1"/>
          <p:nvPr/>
        </p:nvSpPr>
        <p:spPr>
          <a:xfrm>
            <a:off x="1524000" y="2379799"/>
            <a:ext cx="1905000" cy="369332"/>
          </a:xfrm>
          <a:prstGeom prst="rect">
            <a:avLst/>
          </a:prstGeom>
          <a:noFill/>
        </p:spPr>
        <p:txBody>
          <a:bodyPr wrap="square" rtlCol="0">
            <a:spAutoFit/>
          </a:bodyPr>
          <a:lstStyle/>
          <a:p>
            <a:r>
              <a:rPr lang="es-US" dirty="0"/>
              <a:t>ART. 26 CCCN</a:t>
            </a:r>
          </a:p>
        </p:txBody>
      </p:sp>
      <p:sp>
        <p:nvSpPr>
          <p:cNvPr id="12" name="CuadroTexto 11">
            <a:extLst>
              <a:ext uri="{FF2B5EF4-FFF2-40B4-BE49-F238E27FC236}">
                <a16:creationId xmlns:a16="http://schemas.microsoft.com/office/drawing/2014/main" id="{2CE27BFA-4F10-E74B-B40E-9A2C32B89636}"/>
              </a:ext>
            </a:extLst>
          </p:cNvPr>
          <p:cNvSpPr txBox="1"/>
          <p:nvPr/>
        </p:nvSpPr>
        <p:spPr>
          <a:xfrm>
            <a:off x="7630885" y="2379799"/>
            <a:ext cx="3135085" cy="369332"/>
          </a:xfrm>
          <a:prstGeom prst="rect">
            <a:avLst/>
          </a:prstGeom>
          <a:noFill/>
        </p:spPr>
        <p:txBody>
          <a:bodyPr wrap="square" rtlCol="0">
            <a:spAutoFit/>
          </a:bodyPr>
          <a:lstStyle/>
          <a:p>
            <a:r>
              <a:rPr lang="es-US" dirty="0"/>
              <a:t>ART. 30, 681 Y 683 CCCN</a:t>
            </a:r>
          </a:p>
        </p:txBody>
      </p:sp>
    </p:spTree>
    <p:extLst>
      <p:ext uri="{BB962C8B-B14F-4D97-AF65-F5344CB8AC3E}">
        <p14:creationId xmlns:p14="http://schemas.microsoft.com/office/powerpoint/2010/main" val="21919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8">
                                            <p:txEl>
                                              <p:pRg st="0" end="0"/>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8">
                                            <p:txEl>
                                              <p:pRg st="2" end="2"/>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8">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141968-35F0-C240-AC21-CE31B034934A}"/>
              </a:ext>
            </a:extLst>
          </p:cNvPr>
          <p:cNvSpPr txBox="1"/>
          <p:nvPr/>
        </p:nvSpPr>
        <p:spPr>
          <a:xfrm>
            <a:off x="1219200" y="283779"/>
            <a:ext cx="9406745" cy="369332"/>
          </a:xfrm>
          <a:prstGeom prst="rect">
            <a:avLst/>
          </a:prstGeom>
          <a:noFill/>
        </p:spPr>
        <p:txBody>
          <a:bodyPr wrap="square" rtlCol="0">
            <a:spAutoFit/>
          </a:bodyPr>
          <a:lstStyle/>
          <a:p>
            <a:r>
              <a:rPr lang="es-US" b="1" dirty="0"/>
              <a:t>Art. 26: EJERCICIO DE LOS DERECHOS POR LA PERSONA MENOR DE EDAD</a:t>
            </a:r>
          </a:p>
        </p:txBody>
      </p:sp>
      <p:cxnSp>
        <p:nvCxnSpPr>
          <p:cNvPr id="4" name="Conector recto de flecha 3">
            <a:extLst>
              <a:ext uri="{FF2B5EF4-FFF2-40B4-BE49-F238E27FC236}">
                <a16:creationId xmlns:a16="http://schemas.microsoft.com/office/drawing/2014/main" id="{6B0B37D9-22CC-8E42-B308-E9AAE1D2DB85}"/>
              </a:ext>
            </a:extLst>
          </p:cNvPr>
          <p:cNvCxnSpPr/>
          <p:nvPr/>
        </p:nvCxnSpPr>
        <p:spPr>
          <a:xfrm>
            <a:off x="2669628" y="653111"/>
            <a:ext cx="0" cy="639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B702C4D5-1870-7B4C-BE4C-62FD1AFCCE76}"/>
              </a:ext>
            </a:extLst>
          </p:cNvPr>
          <p:cNvCxnSpPr/>
          <p:nvPr/>
        </p:nvCxnSpPr>
        <p:spPr>
          <a:xfrm>
            <a:off x="2774731" y="1282262"/>
            <a:ext cx="557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5D9BCA2-76AF-8A47-A895-D6F1A1C054C2}"/>
              </a:ext>
            </a:extLst>
          </p:cNvPr>
          <p:cNvSpPr txBox="1"/>
          <p:nvPr/>
        </p:nvSpPr>
        <p:spPr>
          <a:xfrm>
            <a:off x="3405351" y="1292772"/>
            <a:ext cx="7598967" cy="369332"/>
          </a:xfrm>
          <a:prstGeom prst="rect">
            <a:avLst/>
          </a:prstGeom>
          <a:noFill/>
        </p:spPr>
        <p:txBody>
          <a:bodyPr wrap="square" rtlCol="0">
            <a:spAutoFit/>
          </a:bodyPr>
          <a:lstStyle/>
          <a:p>
            <a:r>
              <a:rPr lang="es-US" dirty="0"/>
              <a:t>PRINCIPIO: REPRESENTACION LEGAL DE LOS PROGENITORES</a:t>
            </a:r>
          </a:p>
        </p:txBody>
      </p:sp>
      <p:cxnSp>
        <p:nvCxnSpPr>
          <p:cNvPr id="9" name="Conector angular 8">
            <a:extLst>
              <a:ext uri="{FF2B5EF4-FFF2-40B4-BE49-F238E27FC236}">
                <a16:creationId xmlns:a16="http://schemas.microsoft.com/office/drawing/2014/main" id="{05028572-1C7A-8C48-AAB1-7CBEEA641EA6}"/>
              </a:ext>
            </a:extLst>
          </p:cNvPr>
          <p:cNvCxnSpPr/>
          <p:nvPr/>
        </p:nvCxnSpPr>
        <p:spPr>
          <a:xfrm>
            <a:off x="3594538" y="1662104"/>
            <a:ext cx="462455" cy="387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886AE0BA-B397-2144-A4A1-848B8B72D849}"/>
              </a:ext>
            </a:extLst>
          </p:cNvPr>
          <p:cNvSpPr txBox="1"/>
          <p:nvPr/>
        </p:nvSpPr>
        <p:spPr>
          <a:xfrm>
            <a:off x="4056993" y="2049517"/>
            <a:ext cx="6947325" cy="646331"/>
          </a:xfrm>
          <a:prstGeom prst="rect">
            <a:avLst/>
          </a:prstGeom>
          <a:noFill/>
        </p:spPr>
        <p:txBody>
          <a:bodyPr wrap="square" rtlCol="0">
            <a:spAutoFit/>
          </a:bodyPr>
          <a:lstStyle/>
          <a:p>
            <a:r>
              <a:rPr lang="es-US" dirty="0"/>
              <a:t>EXCEPCION: EDAD Y GRADO DE MADUREZ SUFICIENTE: COMPETENCIA O HABILIDAD LEGAL.</a:t>
            </a:r>
          </a:p>
        </p:txBody>
      </p:sp>
      <p:cxnSp>
        <p:nvCxnSpPr>
          <p:cNvPr id="12" name="Conector angular 11">
            <a:extLst>
              <a:ext uri="{FF2B5EF4-FFF2-40B4-BE49-F238E27FC236}">
                <a16:creationId xmlns:a16="http://schemas.microsoft.com/office/drawing/2014/main" id="{5E6A6E58-E693-7D42-886C-9283A6F78E86}"/>
              </a:ext>
            </a:extLst>
          </p:cNvPr>
          <p:cNvCxnSpPr>
            <a:cxnSpLocks/>
          </p:cNvCxnSpPr>
          <p:nvPr/>
        </p:nvCxnSpPr>
        <p:spPr>
          <a:xfrm rot="16200000" flipH="1">
            <a:off x="693682" y="1525470"/>
            <a:ext cx="2627587" cy="8828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76161AFB-6AFB-2F44-9600-F6BA3BB8E0A6}"/>
              </a:ext>
            </a:extLst>
          </p:cNvPr>
          <p:cNvSpPr txBox="1"/>
          <p:nvPr/>
        </p:nvSpPr>
        <p:spPr>
          <a:xfrm>
            <a:off x="2564525" y="3153103"/>
            <a:ext cx="8734093" cy="369332"/>
          </a:xfrm>
          <a:prstGeom prst="rect">
            <a:avLst/>
          </a:prstGeom>
          <a:noFill/>
        </p:spPr>
        <p:txBody>
          <a:bodyPr wrap="square" rtlCol="0">
            <a:spAutoFit/>
          </a:bodyPr>
          <a:lstStyle/>
          <a:p>
            <a:r>
              <a:rPr lang="es-US" dirty="0"/>
              <a:t>ADOLESCENTES: 13 A 16: AUTONOMIA PARA TRATAMIENTOS NO INVASIVOS</a:t>
            </a:r>
          </a:p>
        </p:txBody>
      </p:sp>
      <p:cxnSp>
        <p:nvCxnSpPr>
          <p:cNvPr id="16" name="Conector angular 15">
            <a:extLst>
              <a:ext uri="{FF2B5EF4-FFF2-40B4-BE49-F238E27FC236}">
                <a16:creationId xmlns:a16="http://schemas.microsoft.com/office/drawing/2014/main" id="{F265B54D-675D-6F4C-B506-A01A3921F6A3}"/>
              </a:ext>
            </a:extLst>
          </p:cNvPr>
          <p:cNvCxnSpPr/>
          <p:nvPr/>
        </p:nvCxnSpPr>
        <p:spPr>
          <a:xfrm>
            <a:off x="4866290" y="3522435"/>
            <a:ext cx="651641" cy="4820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A13EF7D3-90A2-5E47-8136-DA53EC09B10E}"/>
              </a:ext>
            </a:extLst>
          </p:cNvPr>
          <p:cNvSpPr txBox="1"/>
          <p:nvPr/>
        </p:nvSpPr>
        <p:spPr>
          <a:xfrm>
            <a:off x="5517931" y="3899338"/>
            <a:ext cx="5707117" cy="646331"/>
          </a:xfrm>
          <a:prstGeom prst="rect">
            <a:avLst/>
          </a:prstGeom>
          <a:noFill/>
        </p:spPr>
        <p:txBody>
          <a:bodyPr wrap="square" rtlCol="0">
            <a:spAutoFit/>
          </a:bodyPr>
          <a:lstStyle/>
          <a:p>
            <a:r>
              <a:rPr lang="es-US" dirty="0"/>
              <a:t>TRATAMIENTOS INVASIVOS: CONSENTIMIENTO    ASISTENCIA DE PROGENITORES.</a:t>
            </a:r>
          </a:p>
        </p:txBody>
      </p:sp>
      <p:cxnSp>
        <p:nvCxnSpPr>
          <p:cNvPr id="19" name="Conector angular 18">
            <a:extLst>
              <a:ext uri="{FF2B5EF4-FFF2-40B4-BE49-F238E27FC236}">
                <a16:creationId xmlns:a16="http://schemas.microsoft.com/office/drawing/2014/main" id="{37C0651C-F820-C141-BFFF-15BB05A1DF75}"/>
              </a:ext>
            </a:extLst>
          </p:cNvPr>
          <p:cNvCxnSpPr>
            <a:cxnSpLocks/>
          </p:cNvCxnSpPr>
          <p:nvPr/>
        </p:nvCxnSpPr>
        <p:spPr>
          <a:xfrm rot="16200000" flipH="1">
            <a:off x="2831802" y="3609568"/>
            <a:ext cx="1756702" cy="16185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strella de 16 puntas 20">
            <a:extLst>
              <a:ext uri="{FF2B5EF4-FFF2-40B4-BE49-F238E27FC236}">
                <a16:creationId xmlns:a16="http://schemas.microsoft.com/office/drawing/2014/main" id="{E73B4377-DF46-F248-9F54-72FA54E50E64}"/>
              </a:ext>
            </a:extLst>
          </p:cNvPr>
          <p:cNvSpPr/>
          <p:nvPr/>
        </p:nvSpPr>
        <p:spPr>
          <a:xfrm>
            <a:off x="4782207" y="5213131"/>
            <a:ext cx="872359" cy="714703"/>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16</a:t>
            </a:r>
          </a:p>
        </p:txBody>
      </p:sp>
      <p:sp>
        <p:nvSpPr>
          <p:cNvPr id="22" name="Más 21">
            <a:extLst>
              <a:ext uri="{FF2B5EF4-FFF2-40B4-BE49-F238E27FC236}">
                <a16:creationId xmlns:a16="http://schemas.microsoft.com/office/drawing/2014/main" id="{12A7FF6E-8148-A546-8927-50DD2DE789B1}"/>
              </a:ext>
            </a:extLst>
          </p:cNvPr>
          <p:cNvSpPr/>
          <p:nvPr/>
        </p:nvSpPr>
        <p:spPr>
          <a:xfrm>
            <a:off x="4960883" y="4022127"/>
            <a:ext cx="693683" cy="6320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23" name="CuadroTexto 22">
            <a:extLst>
              <a:ext uri="{FF2B5EF4-FFF2-40B4-BE49-F238E27FC236}">
                <a16:creationId xmlns:a16="http://schemas.microsoft.com/office/drawing/2014/main" id="{906BE521-33AA-0140-8E21-F761511B0DD5}"/>
              </a:ext>
            </a:extLst>
          </p:cNvPr>
          <p:cNvSpPr txBox="1"/>
          <p:nvPr/>
        </p:nvSpPr>
        <p:spPr>
          <a:xfrm>
            <a:off x="5822731" y="5381297"/>
            <a:ext cx="5181587" cy="646331"/>
          </a:xfrm>
          <a:prstGeom prst="rect">
            <a:avLst/>
          </a:prstGeom>
          <a:noFill/>
        </p:spPr>
        <p:txBody>
          <a:bodyPr wrap="square" rtlCol="0">
            <a:spAutoFit/>
          </a:bodyPr>
          <a:lstStyle/>
          <a:p>
            <a:r>
              <a:rPr lang="es-US" dirty="0"/>
              <a:t>ES CONSIDERADO COMO UN ADULTO</a:t>
            </a:r>
          </a:p>
          <a:p>
            <a:r>
              <a:rPr lang="es-US" dirty="0"/>
              <a:t>CUIDADO DE SU PROPIO CUERPO 💡 </a:t>
            </a:r>
          </a:p>
        </p:txBody>
      </p:sp>
    </p:spTree>
    <p:extLst>
      <p:ext uri="{BB962C8B-B14F-4D97-AF65-F5344CB8AC3E}">
        <p14:creationId xmlns:p14="http://schemas.microsoft.com/office/powerpoint/2010/main" val="143991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4000" fill="hold"/>
                                        <p:tgtEl>
                                          <p:spTgt spid="1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5250" fill="hold"/>
                                        <p:tgtEl>
                                          <p:spTgt spid="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mph" presetSubtype="0" fill="hold" nodeType="clickEffect">
                                  <p:stCondLst>
                                    <p:cond delay="0"/>
                                  </p:stCondLst>
                                  <p:childTnLst>
                                    <p:anim calcmode="discrete" valueType="str">
                                      <p:cBhvr override="childStyle">
                                        <p:cTn id="18" dur="2000" fill="hold"/>
                                        <p:tgtEl>
                                          <p:spTgt spid="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B8B7D4-29B1-E24D-8331-1F422E46FFA5}"/>
              </a:ext>
            </a:extLst>
          </p:cNvPr>
          <p:cNvSpPr txBox="1"/>
          <p:nvPr/>
        </p:nvSpPr>
        <p:spPr>
          <a:xfrm>
            <a:off x="1366345" y="536028"/>
            <a:ext cx="9564414" cy="6463308"/>
          </a:xfrm>
          <a:prstGeom prst="rect">
            <a:avLst/>
          </a:prstGeom>
          <a:noFill/>
        </p:spPr>
        <p:txBody>
          <a:bodyPr wrap="square" rtlCol="0">
            <a:spAutoFit/>
          </a:bodyPr>
          <a:lstStyle/>
          <a:p>
            <a:pPr algn="just"/>
            <a:r>
              <a:rPr lang="es-US" dirty="0"/>
              <a:t>SEGUN LA OMS: LA SALUD “ ES UN ESTADO COMPLETO DE BIENESTAR FISICO, MENTAL Y SOCIAL, Y NO SOLAMENTE LA AUSENCIA DE AFECCIONES O ENFERMEDADES. </a:t>
            </a:r>
          </a:p>
          <a:p>
            <a:pPr algn="just"/>
            <a:endParaRPr lang="es-US" dirty="0"/>
          </a:p>
          <a:p>
            <a:pPr algn="just"/>
            <a:r>
              <a:rPr lang="es-US" dirty="0"/>
              <a:t>(…) “En este nuevo diseño, cobra relevancia el concepto de competencia, que depende de la edad, pero muy especialmente de la madurez, el entendimiento, las condiciones de su desarrollo, el medio socioeconómico y cultural, el conflicto específico de que se trate, etc. Por eso, la competencia se adquiere gradualmente y está ligada, especialmente, al discernimiento y aptitud intelectiva y volitiva de la persona”(…). </a:t>
            </a:r>
          </a:p>
          <a:p>
            <a:pPr algn="just"/>
            <a:endParaRPr lang="es-US" dirty="0"/>
          </a:p>
          <a:p>
            <a:pPr algn="just"/>
            <a:r>
              <a:rPr lang="es-US" dirty="0"/>
              <a:t>SCJ de Mendoza, Sala I, 16’8’2916, “F.;.C por sí y p. s. h. m. s/Medida autosatisfactiva p/rec. Ext. De inconstitucionalidad, casación”. AR/JUR/82007/2016. Revinculación del menor adolescente con su progenitor donde se ordena la realización de terapia bajo mandato.</a:t>
            </a:r>
          </a:p>
          <a:p>
            <a:pPr algn="just"/>
            <a:endParaRPr lang="es-US" dirty="0"/>
          </a:p>
          <a:p>
            <a:pPr algn="just"/>
            <a:r>
              <a:rPr lang="es-US" dirty="0"/>
              <a:t>¿El grado de madurez es el mismo en un niño con discapacidad sensorial, auditiva, o un niño indígena sujeto a pautas culturales, o un niño de barrios vulnerables o institucionalizado? </a:t>
            </a:r>
          </a:p>
          <a:p>
            <a:pPr algn="just"/>
            <a:endParaRPr lang="es-US" dirty="0"/>
          </a:p>
          <a:p>
            <a:pPr algn="ctr"/>
            <a:r>
              <a:rPr lang="es-US" dirty="0"/>
              <a:t>VULNERABILIDAD SOCIAL </a:t>
            </a:r>
          </a:p>
          <a:p>
            <a:pPr algn="just"/>
            <a:endParaRPr lang="es-US" dirty="0"/>
          </a:p>
          <a:p>
            <a:pPr algn="just"/>
            <a:endParaRPr lang="es-US" dirty="0"/>
          </a:p>
          <a:p>
            <a:pPr algn="just"/>
            <a:endParaRPr lang="es-US" dirty="0"/>
          </a:p>
        </p:txBody>
      </p:sp>
    </p:spTree>
    <p:extLst>
      <p:ext uri="{BB962C8B-B14F-4D97-AF65-F5344CB8AC3E}">
        <p14:creationId xmlns:p14="http://schemas.microsoft.com/office/powerpoint/2010/main" val="278564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2">
                                            <p:txEl>
                                              <p:pRg st="8" end="8"/>
                                            </p:txEl>
                                          </p:spTgt>
                                        </p:tgtEl>
                                        <p:attrNameLst>
                                          <p:attrName>style.color</p:attrName>
                                        </p:attrNameLst>
                                      </p:cBhvr>
                                      <p:to>
                                        <a:schemeClr val="accent2"/>
                                      </p:to>
                                    </p:animClr>
                                    <p:animClr clrSpc="rgb" dir="cw">
                                      <p:cBhvr>
                                        <p:cTn id="7" dur="500" fill="hold"/>
                                        <p:tgtEl>
                                          <p:spTgt spid="2">
                                            <p:txEl>
                                              <p:pRg st="8" end="8"/>
                                            </p:txEl>
                                          </p:spTgt>
                                        </p:tgtEl>
                                        <p:attrNameLst>
                                          <p:attrName>fillcolor</p:attrName>
                                        </p:attrNameLst>
                                      </p:cBhvr>
                                      <p:to>
                                        <a:schemeClr val="accent2"/>
                                      </p:to>
                                    </p:animClr>
                                    <p:set>
                                      <p:cBhvr>
                                        <p:cTn id="8" dur="500" fill="hold"/>
                                        <p:tgtEl>
                                          <p:spTgt spid="2">
                                            <p:txEl>
                                              <p:pRg st="8" end="8"/>
                                            </p:txEl>
                                          </p:spTgt>
                                        </p:tgtEl>
                                        <p:attrNameLst>
                                          <p:attrName>fill.type</p:attrName>
                                        </p:attrNameLst>
                                      </p:cBhvr>
                                      <p:to>
                                        <p:strVal val="solid"/>
                                      </p:to>
                                    </p:set>
                                    <p:anim to="1.5" calcmode="lin" valueType="num">
                                      <p:cBhvr override="childStyle">
                                        <p:cTn id="9" dur="500" fill="hold"/>
                                        <p:tgtEl>
                                          <p:spTgt spid="2">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017D2D-503A-7B44-B317-E5527D2D6E30}"/>
              </a:ext>
            </a:extLst>
          </p:cNvPr>
          <p:cNvSpPr txBox="1"/>
          <p:nvPr/>
        </p:nvSpPr>
        <p:spPr>
          <a:xfrm>
            <a:off x="945356" y="-199669"/>
            <a:ext cx="10301287" cy="4985980"/>
          </a:xfrm>
          <a:prstGeom prst="rect">
            <a:avLst/>
          </a:prstGeom>
          <a:noFill/>
        </p:spPr>
        <p:txBody>
          <a:bodyPr wrap="square" rtlCol="0">
            <a:spAutoFit/>
          </a:bodyPr>
          <a:lstStyle/>
          <a:p>
            <a:pPr algn="r"/>
            <a:endParaRPr lang="es-US" dirty="0"/>
          </a:p>
          <a:p>
            <a:pPr algn="r"/>
            <a:r>
              <a:rPr lang="es-AR" dirty="0"/>
              <a:t>“En los albores del nuevo milenio enfrentamos un futuro en el que las respuestas ya no son ni serán las mismas porque, a decir verdad, nos han cambiado la mayoría de las preguntas; en la ruta del futuro, lo que viene no siempre se parece a lo que se ve en el espejo retrovisor, por lo que debemos aprender a convivir con la desproporción entre las preguntas inteligentes que somos capaces de formular, y las respuestas plausibles que somos capaces de dar”</a:t>
            </a:r>
          </a:p>
          <a:p>
            <a:pPr algn="r"/>
            <a:br>
              <a:rPr lang="es-AR" dirty="0"/>
            </a:br>
            <a:r>
              <a:rPr lang="es-AR" sz="1200" dirty="0"/>
              <a:t>(Arnaldo Momigliano)</a:t>
            </a:r>
            <a:endParaRPr lang="es-US" sz="1200" dirty="0"/>
          </a:p>
          <a:p>
            <a:pPr algn="r"/>
            <a:r>
              <a:rPr lang="es-ES" sz="1200" dirty="0"/>
              <a:t>Citado por Aída Kemelmajer de Carlucci en el acto de apertura del X Congreso Internacional de Derecho de Familia llevado a cabo en la ciudad de Mendoza el 20 de septiembre de 1998, publicado en Kemelmajer de Carlucci, Aída, El Derecho de Familia y los nuevos paradigmas, Rubinzal-Culzoni, Buenos Aires, 1998, t. I. p.12</a:t>
            </a:r>
            <a:r>
              <a:rPr lang="es-ES" dirty="0"/>
              <a:t>. </a:t>
            </a:r>
            <a:endParaRPr lang="es-US" dirty="0"/>
          </a:p>
          <a:p>
            <a:pPr algn="r"/>
            <a:endParaRPr lang="es-US" dirty="0"/>
          </a:p>
          <a:p>
            <a:pPr algn="r"/>
            <a:endParaRPr lang="es-US" dirty="0"/>
          </a:p>
          <a:p>
            <a:pPr algn="r"/>
            <a:r>
              <a:rPr lang="es-US" dirty="0"/>
              <a:t>“Se tiene capacidad porque se es persona y no a la inversa: es la existencia de ésta el antecedente necesario para ser titular de intereses, derechos y deberes”. </a:t>
            </a:r>
          </a:p>
          <a:p>
            <a:pPr algn="r"/>
            <a:endParaRPr lang="es-US" dirty="0"/>
          </a:p>
          <a:p>
            <a:pPr algn="r"/>
            <a:r>
              <a:rPr lang="es-US" sz="1200" dirty="0"/>
              <a:t>José W. TOBIAS, La persona humana y el proyecto, en Julio C. RIVERA (Director),CCCN, Abeledo Perrot, Buenos Aires, 2.012, p. 57. </a:t>
            </a:r>
          </a:p>
          <a:p>
            <a:pPr algn="r"/>
            <a:r>
              <a:rPr lang="es-US" dirty="0"/>
              <a:t> </a:t>
            </a:r>
          </a:p>
          <a:p>
            <a:endParaRPr lang="es-US" dirty="0"/>
          </a:p>
        </p:txBody>
      </p:sp>
      <p:pic>
        <p:nvPicPr>
          <p:cNvPr id="4" name="Imagen 3">
            <a:extLst>
              <a:ext uri="{FF2B5EF4-FFF2-40B4-BE49-F238E27FC236}">
                <a16:creationId xmlns:a16="http://schemas.microsoft.com/office/drawing/2014/main" id="{759DFC7D-0A2A-AB42-B28C-FA22CF9539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28735" y="4586287"/>
            <a:ext cx="5566052" cy="2071688"/>
          </a:xfrm>
          <a:prstGeom prst="rect">
            <a:avLst/>
          </a:prstGeom>
        </p:spPr>
      </p:pic>
      <p:sp>
        <p:nvSpPr>
          <p:cNvPr id="5" name="CuadroTexto 4">
            <a:extLst>
              <a:ext uri="{FF2B5EF4-FFF2-40B4-BE49-F238E27FC236}">
                <a16:creationId xmlns:a16="http://schemas.microsoft.com/office/drawing/2014/main" id="{E9D88B8D-9FC8-B643-9459-72DFC3F64B9D}"/>
              </a:ext>
            </a:extLst>
          </p:cNvPr>
          <p:cNvSpPr txBox="1"/>
          <p:nvPr/>
        </p:nvSpPr>
        <p:spPr>
          <a:xfrm>
            <a:off x="1328739" y="6858000"/>
            <a:ext cx="9558336" cy="230832"/>
          </a:xfrm>
          <a:prstGeom prst="rect">
            <a:avLst/>
          </a:prstGeom>
          <a:noFill/>
        </p:spPr>
        <p:txBody>
          <a:bodyPr wrap="square" rtlCol="0">
            <a:spAutoFit/>
          </a:bodyPr>
          <a:lstStyle/>
          <a:p>
            <a:r>
              <a:rPr lang="es-US" sz="900">
                <a:hlinkClick r:id="rId3" tooltip="https://autismodiario.org/2012/06/24/programa-de-habilidades-sociales-para-adolescentes-con-autismo-y-asperger/"/>
              </a:rPr>
              <a:t>Esta foto</a:t>
            </a:r>
            <a:r>
              <a:rPr lang="es-US" sz="900"/>
              <a:t> de Autor desconocido está bajo licencia </a:t>
            </a:r>
            <a:r>
              <a:rPr lang="es-US" sz="900">
                <a:hlinkClick r:id="rId4" tooltip="https://creativecommons.org/licenses/by-nc-nd/3.0/"/>
              </a:rPr>
              <a:t>CC BY-NC-ND</a:t>
            </a:r>
            <a:endParaRPr lang="es-US" sz="900"/>
          </a:p>
        </p:txBody>
      </p:sp>
    </p:spTree>
    <p:extLst>
      <p:ext uri="{BB962C8B-B14F-4D97-AF65-F5344CB8AC3E}">
        <p14:creationId xmlns:p14="http://schemas.microsoft.com/office/powerpoint/2010/main" val="62772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55EA44-3FB1-3B4C-A9B1-05EAAEE59D1E}"/>
              </a:ext>
            </a:extLst>
          </p:cNvPr>
          <p:cNvSpPr txBox="1"/>
          <p:nvPr/>
        </p:nvSpPr>
        <p:spPr>
          <a:xfrm>
            <a:off x="1303283" y="399393"/>
            <a:ext cx="7620000" cy="6463308"/>
          </a:xfrm>
          <a:prstGeom prst="rect">
            <a:avLst/>
          </a:prstGeom>
          <a:noFill/>
        </p:spPr>
        <p:txBody>
          <a:bodyPr wrap="square" rtlCol="0">
            <a:spAutoFit/>
          </a:bodyPr>
          <a:lstStyle/>
          <a:p>
            <a:pPr algn="just"/>
            <a:r>
              <a:rPr lang="es-US" u="sng" dirty="0"/>
              <a:t>INGLATERRA CASO “GILLIK vs. West Norfolk and Wisbech Area Health Authority” Corte de los Lores Gran Bretaña 1986.</a:t>
            </a:r>
          </a:p>
          <a:p>
            <a:pPr algn="just"/>
            <a:endParaRPr lang="es-US" dirty="0"/>
          </a:p>
          <a:p>
            <a:pPr algn="just"/>
            <a:r>
              <a:rPr lang="es-US" dirty="0"/>
              <a:t>Rechazó la oposición materna y entendió que los menores de 16 años, con madurez suficiente pueden pedir sin autorización de sus padres, asesoramiento médico y dar su consentimiento para la realización de algunas prácticas médicas, en particular con relación a la salud reproductiva.</a:t>
            </a:r>
          </a:p>
          <a:p>
            <a:pPr algn="just"/>
            <a:endParaRPr lang="es-US" dirty="0"/>
          </a:p>
          <a:p>
            <a:pPr algn="just"/>
            <a:r>
              <a:rPr lang="es-US" dirty="0"/>
              <a:t>El derecho de los padres a elegir un tratamiento médico para sus hijos, concluye cuando éstos están en condiciones de comprender. </a:t>
            </a:r>
          </a:p>
          <a:p>
            <a:pPr algn="just"/>
            <a:endParaRPr lang="es-US" dirty="0"/>
          </a:p>
          <a:p>
            <a:pPr algn="just"/>
            <a:r>
              <a:rPr lang="es-US" dirty="0"/>
              <a:t>Existen casos en donde los niños o adolescentes no cuentan con la edad que los ordenamientos jurídicos establecen para prestar consentimiento válido en términos generales, pero pueden sin embargo hacerlo frente a los derechos personalísimos. </a:t>
            </a:r>
          </a:p>
          <a:p>
            <a:pPr algn="just"/>
            <a:endParaRPr lang="es-US" dirty="0"/>
          </a:p>
          <a:p>
            <a:pPr algn="just"/>
            <a:r>
              <a:rPr lang="es-US" dirty="0"/>
              <a:t>En el derecho comparado se construye la teoría de la capacidad natural.</a:t>
            </a:r>
          </a:p>
          <a:p>
            <a:pPr algn="just"/>
            <a:endParaRPr lang="es-US" dirty="0"/>
          </a:p>
          <a:p>
            <a:pPr algn="just"/>
            <a:r>
              <a:rPr lang="es-US" dirty="0"/>
              <a:t>El Código Civil español en su art. 162 exceptúa de la representación legal: “(…) los actos relativos a derechos personalísimos u otros que el hijo de acuerdo con las leyes y con sus condiciones de madurez, pueda realizar por sí mismo (…)” </a:t>
            </a:r>
          </a:p>
        </p:txBody>
      </p:sp>
      <p:sp>
        <p:nvSpPr>
          <p:cNvPr id="2" name="CuadroTexto 1">
            <a:extLst>
              <a:ext uri="{FF2B5EF4-FFF2-40B4-BE49-F238E27FC236}">
                <a16:creationId xmlns:a16="http://schemas.microsoft.com/office/drawing/2014/main" id="{EA308A8B-5ECC-DA4F-9DAF-888B77435C33}"/>
              </a:ext>
            </a:extLst>
          </p:cNvPr>
          <p:cNvSpPr txBox="1"/>
          <p:nvPr/>
        </p:nvSpPr>
        <p:spPr>
          <a:xfrm>
            <a:off x="9963807" y="0"/>
            <a:ext cx="725214" cy="7140416"/>
          </a:xfrm>
          <a:prstGeom prst="rect">
            <a:avLst/>
          </a:prstGeom>
          <a:noFill/>
        </p:spPr>
        <p:txBody>
          <a:bodyPr wrap="square" rtlCol="0">
            <a:spAutoFit/>
          </a:bodyPr>
          <a:lstStyle/>
          <a:p>
            <a:r>
              <a:rPr lang="es-US" sz="4000" dirty="0"/>
              <a:t>C</a:t>
            </a:r>
          </a:p>
          <a:p>
            <a:r>
              <a:rPr lang="es-US" sz="4000" dirty="0"/>
              <a:t>O</a:t>
            </a:r>
          </a:p>
          <a:p>
            <a:r>
              <a:rPr lang="es-US" sz="4000" dirty="0"/>
              <a:t>M</a:t>
            </a:r>
          </a:p>
          <a:p>
            <a:r>
              <a:rPr lang="es-US" sz="4000" dirty="0"/>
              <a:t>P</a:t>
            </a:r>
          </a:p>
          <a:p>
            <a:r>
              <a:rPr lang="es-US" sz="4000" dirty="0"/>
              <a:t>E</a:t>
            </a:r>
          </a:p>
          <a:p>
            <a:r>
              <a:rPr lang="es-US" sz="4000" dirty="0"/>
              <a:t>T</a:t>
            </a:r>
          </a:p>
          <a:p>
            <a:r>
              <a:rPr lang="es-US" sz="4000" dirty="0"/>
              <a:t>E</a:t>
            </a:r>
          </a:p>
          <a:p>
            <a:r>
              <a:rPr lang="es-US" sz="4000" dirty="0"/>
              <a:t>N</a:t>
            </a:r>
          </a:p>
          <a:p>
            <a:r>
              <a:rPr lang="es-US" sz="4000" dirty="0"/>
              <a:t>C</a:t>
            </a:r>
          </a:p>
          <a:p>
            <a:r>
              <a:rPr lang="es-US" sz="4000" dirty="0"/>
              <a:t>I</a:t>
            </a:r>
          </a:p>
          <a:p>
            <a:r>
              <a:rPr lang="es-US" sz="4000" dirty="0"/>
              <a:t>A</a:t>
            </a:r>
          </a:p>
          <a:p>
            <a:endParaRPr lang="es-US" dirty="0"/>
          </a:p>
        </p:txBody>
      </p:sp>
    </p:spTree>
    <p:extLst>
      <p:ext uri="{BB962C8B-B14F-4D97-AF65-F5344CB8AC3E}">
        <p14:creationId xmlns:p14="http://schemas.microsoft.com/office/powerpoint/2010/main" val="26776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xEl>
                                              <p:pRg st="0" end="0"/>
                                            </p:txEl>
                                          </p:spTgt>
                                        </p:tgtEl>
                                        <p:attrNameLst>
                                          <p:attrName>style.color</p:attrName>
                                        </p:attrNameLst>
                                      </p:cBhvr>
                                      <p:by>
                                        <p:hsl h="7200000" s="0" l="0"/>
                                      </p:by>
                                    </p:animClr>
                                    <p:animClr clrSpc="hsl" dir="cw">
                                      <p:cBhvr>
                                        <p:cTn id="7" dur="500" fill="hold"/>
                                        <p:tgtEl>
                                          <p:spTgt spid="4">
                                            <p:txEl>
                                              <p:pRg st="0" end="0"/>
                                            </p:txEl>
                                          </p:spTgt>
                                        </p:tgtEl>
                                        <p:attrNameLst>
                                          <p:attrName>fillcolor</p:attrName>
                                        </p:attrNameLst>
                                      </p:cBhvr>
                                      <p:by>
                                        <p:hsl h="7200000" s="0" l="0"/>
                                      </p:by>
                                    </p:animClr>
                                    <p:animClr clrSpc="hsl" dir="cw">
                                      <p:cBhvr>
                                        <p:cTn id="8" dur="500" fill="hold"/>
                                        <p:tgtEl>
                                          <p:spTgt spid="4">
                                            <p:txEl>
                                              <p:pRg st="0" end="0"/>
                                            </p:txEl>
                                          </p:spTgt>
                                        </p:tgtEl>
                                        <p:attrNameLst>
                                          <p:attrName>stroke.color</p:attrName>
                                        </p:attrNameLst>
                                      </p:cBhvr>
                                      <p:by>
                                        <p:hsl h="7200000" s="0" l="0"/>
                                      </p:by>
                                    </p:animClr>
                                    <p:set>
                                      <p:cBhvr>
                                        <p:cTn id="9"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C4E61F-DF7B-3041-9765-B612D34E2C4A}"/>
              </a:ext>
            </a:extLst>
          </p:cNvPr>
          <p:cNvSpPr txBox="1"/>
          <p:nvPr/>
        </p:nvSpPr>
        <p:spPr>
          <a:xfrm>
            <a:off x="1158949" y="135791"/>
            <a:ext cx="9579935" cy="1815882"/>
          </a:xfrm>
          <a:prstGeom prst="rect">
            <a:avLst/>
          </a:prstGeom>
          <a:noFill/>
        </p:spPr>
        <p:txBody>
          <a:bodyPr wrap="square" rtlCol="0">
            <a:spAutoFit/>
          </a:bodyPr>
          <a:lstStyle/>
          <a:p>
            <a:pPr algn="ctr"/>
            <a:r>
              <a:rPr lang="es-US" sz="2800" dirty="0"/>
              <a:t>COMPETENCIA BIOETICA. TRATAMIENTOS INVASIVOS/NO INVASIVOS.</a:t>
            </a:r>
          </a:p>
          <a:p>
            <a:pPr algn="ctr"/>
            <a:r>
              <a:rPr lang="es-US" sz="2800" dirty="0"/>
              <a:t>RESOLUCION DEL MINISTERIO DE SALUD DE LA NACION NUMERO 65/2015.</a:t>
            </a:r>
          </a:p>
        </p:txBody>
      </p:sp>
      <p:sp>
        <p:nvSpPr>
          <p:cNvPr id="7" name="Rectángulo 6">
            <a:extLst>
              <a:ext uri="{FF2B5EF4-FFF2-40B4-BE49-F238E27FC236}">
                <a16:creationId xmlns:a16="http://schemas.microsoft.com/office/drawing/2014/main" id="{E7D6185F-F2F5-104B-A175-6F4504B044DE}"/>
              </a:ext>
            </a:extLst>
          </p:cNvPr>
          <p:cNvSpPr/>
          <p:nvPr/>
        </p:nvSpPr>
        <p:spPr>
          <a:xfrm>
            <a:off x="8996855" y="3978194"/>
            <a:ext cx="1916793" cy="2308324"/>
          </a:xfrm>
          <a:prstGeom prst="rect">
            <a:avLst/>
          </a:prstGeom>
          <a:ln w="38100">
            <a:solidFill>
              <a:srgbClr val="00B050"/>
            </a:solidFill>
          </a:ln>
        </p:spPr>
        <p:txBody>
          <a:bodyPr wrap="square">
            <a:spAutoFit/>
          </a:bodyPr>
          <a:lstStyle/>
          <a:p>
            <a:r>
              <a:rPr lang="es-US" dirty="0">
                <a:solidFill>
                  <a:srgbClr val="00B050"/>
                </a:solidFill>
                <a:hlinkClick r:id="rId2" tooltip="RESOLUCION DEL MINISTERIO DE SALUD DE LA NACION NUMERO 65/2015">
                  <a:extLst>
                    <a:ext uri="{A12FA001-AC4F-418D-AE19-62706E023703}">
                      <ahyp:hlinkClr xmlns:ahyp="http://schemas.microsoft.com/office/drawing/2018/hyperlinkcolor" val="tx"/>
                    </a:ext>
                  </a:extLst>
                </a:hlinkClick>
              </a:rPr>
              <a:t>http://servicios.infoleg.gob.ar/infolegInternet/anexos/255000-259999/257649/norma.htm</a:t>
            </a:r>
            <a:endParaRPr lang="es-US" dirty="0">
              <a:solidFill>
                <a:srgbClr val="00B050"/>
              </a:solidFill>
            </a:endParaRPr>
          </a:p>
          <a:p>
            <a:endParaRPr lang="es-US" dirty="0"/>
          </a:p>
          <a:p>
            <a:endParaRPr lang="es-US" dirty="0"/>
          </a:p>
        </p:txBody>
      </p:sp>
      <p:sp>
        <p:nvSpPr>
          <p:cNvPr id="3" name="CuadroTexto 2">
            <a:extLst>
              <a:ext uri="{FF2B5EF4-FFF2-40B4-BE49-F238E27FC236}">
                <a16:creationId xmlns:a16="http://schemas.microsoft.com/office/drawing/2014/main" id="{C0D56F15-E0FA-854F-995E-C1155FE2D438}"/>
              </a:ext>
            </a:extLst>
          </p:cNvPr>
          <p:cNvSpPr txBox="1"/>
          <p:nvPr/>
        </p:nvSpPr>
        <p:spPr>
          <a:xfrm>
            <a:off x="1278352" y="4413885"/>
            <a:ext cx="7256048" cy="2308324"/>
          </a:xfrm>
          <a:prstGeom prst="rect">
            <a:avLst/>
          </a:prstGeom>
          <a:noFill/>
          <a:ln w="57150">
            <a:solidFill>
              <a:srgbClr val="FF0000"/>
            </a:solidFill>
          </a:ln>
        </p:spPr>
        <p:txBody>
          <a:bodyPr wrap="square" rtlCol="0">
            <a:spAutoFit/>
          </a:bodyPr>
          <a:lstStyle/>
          <a:p>
            <a:r>
              <a:rPr lang="es-US" dirty="0"/>
              <a:t>CASOS Y LEYES  ESPECIALES: 18 años y criterio de la irreversibilidad. </a:t>
            </a:r>
          </a:p>
          <a:p>
            <a:pPr marL="285750" indent="-285750">
              <a:buFont typeface="Arial" panose="020B0604020202020204" pitchFamily="34" charset="0"/>
              <a:buChar char="•"/>
            </a:pPr>
            <a:r>
              <a:rPr lang="es-US" dirty="0"/>
              <a:t>Ligadura tubaria y vasectomía, Ley 26.130. </a:t>
            </a:r>
          </a:p>
          <a:p>
            <a:pPr marL="285750" indent="-285750">
              <a:buFont typeface="Arial" panose="020B0604020202020204" pitchFamily="34" charset="0"/>
              <a:buChar char="•"/>
            </a:pPr>
            <a:r>
              <a:rPr lang="es-US" dirty="0"/>
              <a:t>Identidad de género, autopercepción, Ley 26.743</a:t>
            </a:r>
          </a:p>
          <a:p>
            <a:pPr marL="285750" indent="-285750">
              <a:buFont typeface="Arial" panose="020B0604020202020204" pitchFamily="34" charset="0"/>
              <a:buChar char="•"/>
            </a:pPr>
            <a:r>
              <a:rPr lang="es-US" dirty="0"/>
              <a:t>Transplante de organos, Ley 24.193 y 26.066</a:t>
            </a:r>
          </a:p>
          <a:p>
            <a:pPr marL="285750" indent="-285750">
              <a:buFont typeface="Arial" panose="020B0604020202020204" pitchFamily="34" charset="0"/>
              <a:buChar char="•"/>
            </a:pPr>
            <a:r>
              <a:rPr lang="es-US" dirty="0"/>
              <a:t>Directivas anticipadas ? Art. 60 CCCN y ley 26.742</a:t>
            </a:r>
          </a:p>
          <a:p>
            <a:pPr marL="285750" indent="-285750">
              <a:buFont typeface="Arial" panose="020B0604020202020204" pitchFamily="34" charset="0"/>
              <a:buChar char="•"/>
            </a:pPr>
            <a:r>
              <a:rPr lang="es-US" dirty="0"/>
              <a:t>Donante de material genético. Ley 26.862</a:t>
            </a:r>
          </a:p>
          <a:p>
            <a:endParaRPr lang="es-US" dirty="0"/>
          </a:p>
        </p:txBody>
      </p:sp>
      <p:sp>
        <p:nvSpPr>
          <p:cNvPr id="4" name="CuadroTexto 3">
            <a:extLst>
              <a:ext uri="{FF2B5EF4-FFF2-40B4-BE49-F238E27FC236}">
                <a16:creationId xmlns:a16="http://schemas.microsoft.com/office/drawing/2014/main" id="{C68642F1-8B5E-0546-B1EA-74DF3A19AE97}"/>
              </a:ext>
            </a:extLst>
          </p:cNvPr>
          <p:cNvSpPr txBox="1"/>
          <p:nvPr/>
        </p:nvSpPr>
        <p:spPr>
          <a:xfrm>
            <a:off x="1040524" y="1870841"/>
            <a:ext cx="10184523" cy="2308324"/>
          </a:xfrm>
          <a:prstGeom prst="rect">
            <a:avLst/>
          </a:prstGeom>
          <a:noFill/>
        </p:spPr>
        <p:txBody>
          <a:bodyPr wrap="square" rtlCol="0">
            <a:spAutoFit/>
          </a:bodyPr>
          <a:lstStyle/>
          <a:p>
            <a:r>
              <a:rPr lang="es-US" dirty="0"/>
              <a:t>Invasividad: gravedad que implique riesgo para la vida o riesgo grave para la salud.</a:t>
            </a:r>
          </a:p>
          <a:p>
            <a:endParaRPr lang="es-US" dirty="0"/>
          </a:p>
          <a:p>
            <a:r>
              <a:rPr lang="es-US" dirty="0"/>
              <a:t>Progenitores debe interpretarse formal o informalmente quieres ejerzan roles de cuidado, cualquier allegado, art. 59 CCCN o referente afectivo art. 7 Dec. 415/2006 reglamentario Ley 26.061.</a:t>
            </a:r>
          </a:p>
          <a:p>
            <a:r>
              <a:rPr lang="es-US" dirty="0">
                <a:solidFill>
                  <a:schemeClr val="accent6">
                    <a:lumMod val="75000"/>
                  </a:schemeClr>
                </a:solidFill>
                <a:hlinkClick r:id="rId3">
                  <a:extLst>
                    <a:ext uri="{A12FA001-AC4F-418D-AE19-62706E023703}">
                      <ahyp:hlinkClr xmlns:ahyp="http://schemas.microsoft.com/office/drawing/2018/hyperlinkcolor" val="tx"/>
                    </a:ext>
                  </a:extLst>
                </a:hlinkClick>
              </a:rPr>
              <a:t>http://www.saij.gob.ar/aida-kemelmajer-carlucci-principio-autonomia-progresiva-codigo-civil-comercial-algunas-reglas-para-su-aplicacion-dacf150461-2015-08-18/123456789-0abc-defg1640-51fcanirtcod</a:t>
            </a:r>
            <a:endParaRPr lang="es-US" dirty="0">
              <a:solidFill>
                <a:schemeClr val="accent6">
                  <a:lumMod val="75000"/>
                </a:schemeClr>
              </a:solidFill>
            </a:endParaRPr>
          </a:p>
        </p:txBody>
      </p:sp>
    </p:spTree>
    <p:extLst>
      <p:ext uri="{BB962C8B-B14F-4D97-AF65-F5344CB8AC3E}">
        <p14:creationId xmlns:p14="http://schemas.microsoft.com/office/powerpoint/2010/main" val="142822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28CEFA-5730-5343-AC4D-919DE4CC92A0}"/>
              </a:ext>
            </a:extLst>
          </p:cNvPr>
          <p:cNvSpPr txBox="1"/>
          <p:nvPr/>
        </p:nvSpPr>
        <p:spPr>
          <a:xfrm>
            <a:off x="999460" y="289679"/>
            <a:ext cx="9930809" cy="3139321"/>
          </a:xfrm>
          <a:prstGeom prst="rect">
            <a:avLst/>
          </a:prstGeom>
          <a:noFill/>
        </p:spPr>
        <p:txBody>
          <a:bodyPr wrap="square" rtlCol="0">
            <a:spAutoFit/>
          </a:bodyPr>
          <a:lstStyle/>
          <a:p>
            <a:r>
              <a:rPr lang="es-US" b="1" dirty="0">
                <a:ln w="22225">
                  <a:solidFill>
                    <a:schemeClr val="accent2"/>
                  </a:solidFill>
                  <a:prstDash val="solid"/>
                </a:ln>
                <a:solidFill>
                  <a:schemeClr val="accent2">
                    <a:lumMod val="40000"/>
                    <a:lumOff val="60000"/>
                  </a:schemeClr>
                </a:solidFill>
              </a:rPr>
              <a:t>  La ley 26.743</a:t>
            </a:r>
            <a:r>
              <a:rPr lang="es-US" dirty="0"/>
              <a:t>    RECTIFICACION REGISTRAL.              1. SEXO</a:t>
            </a:r>
          </a:p>
          <a:p>
            <a:endParaRPr lang="es-US" dirty="0"/>
          </a:p>
          <a:p>
            <a:r>
              <a:rPr lang="es-US" dirty="0"/>
              <a:t>                                                                                          2. NOMBRE DE PILA E IMAGEN</a:t>
            </a:r>
          </a:p>
          <a:p>
            <a:endParaRPr lang="es-US" dirty="0"/>
          </a:p>
          <a:p>
            <a:endParaRPr lang="es-US" dirty="0"/>
          </a:p>
          <a:p>
            <a:endParaRPr lang="es-US" dirty="0"/>
          </a:p>
          <a:p>
            <a:r>
              <a:rPr lang="es-US" dirty="0"/>
              <a:t>                         ACCESO        1. INTERVENCIONES QUIRURGICAS TOTALES Y PARCIALES</a:t>
            </a:r>
          </a:p>
          <a:p>
            <a:endParaRPr lang="es-US" dirty="0"/>
          </a:p>
          <a:p>
            <a:endParaRPr lang="es-US" dirty="0"/>
          </a:p>
          <a:p>
            <a:endParaRPr lang="es-US" dirty="0"/>
          </a:p>
          <a:p>
            <a:r>
              <a:rPr lang="es-US" dirty="0"/>
              <a:t>                                                  2. TRATAMIENTOS HORMONALES </a:t>
            </a:r>
          </a:p>
        </p:txBody>
      </p:sp>
      <p:cxnSp>
        <p:nvCxnSpPr>
          <p:cNvPr id="6" name="Conector recto de flecha 5">
            <a:extLst>
              <a:ext uri="{FF2B5EF4-FFF2-40B4-BE49-F238E27FC236}">
                <a16:creationId xmlns:a16="http://schemas.microsoft.com/office/drawing/2014/main" id="{15D89934-A77B-9D4B-948C-1CE18BCDD027}"/>
              </a:ext>
            </a:extLst>
          </p:cNvPr>
          <p:cNvCxnSpPr/>
          <p:nvPr/>
        </p:nvCxnSpPr>
        <p:spPr>
          <a:xfrm>
            <a:off x="2413591" y="669851"/>
            <a:ext cx="1701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B40869E9-6D26-8A40-923D-0343EE33F048}"/>
              </a:ext>
            </a:extLst>
          </p:cNvPr>
          <p:cNvCxnSpPr/>
          <p:nvPr/>
        </p:nvCxnSpPr>
        <p:spPr>
          <a:xfrm>
            <a:off x="2434856" y="659219"/>
            <a:ext cx="116958" cy="142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9E1BBFA-01CB-E949-ABDF-7665A652BC67}"/>
              </a:ext>
            </a:extLst>
          </p:cNvPr>
          <p:cNvCxnSpPr/>
          <p:nvPr/>
        </p:nvCxnSpPr>
        <p:spPr>
          <a:xfrm flipV="1">
            <a:off x="5954233" y="659220"/>
            <a:ext cx="627320" cy="1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4C3AD365-C7AD-7046-9CAF-11645471FC43}"/>
              </a:ext>
            </a:extLst>
          </p:cNvPr>
          <p:cNvCxnSpPr/>
          <p:nvPr/>
        </p:nvCxnSpPr>
        <p:spPr>
          <a:xfrm>
            <a:off x="5964865" y="669850"/>
            <a:ext cx="659219" cy="574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428FA112-6EDA-0C47-9DB5-6D903CE65B80}"/>
              </a:ext>
            </a:extLst>
          </p:cNvPr>
          <p:cNvCxnSpPr/>
          <p:nvPr/>
        </p:nvCxnSpPr>
        <p:spPr>
          <a:xfrm>
            <a:off x="3646967" y="2264735"/>
            <a:ext cx="116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9EBA8EE-D681-F649-8213-9563C9B23C5E}"/>
              </a:ext>
            </a:extLst>
          </p:cNvPr>
          <p:cNvCxnSpPr/>
          <p:nvPr/>
        </p:nvCxnSpPr>
        <p:spPr>
          <a:xfrm>
            <a:off x="3646967" y="2232837"/>
            <a:ext cx="0" cy="988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7E320B94-FD56-1B49-B00C-E3A9548379C6}"/>
              </a:ext>
            </a:extLst>
          </p:cNvPr>
          <p:cNvCxnSpPr/>
          <p:nvPr/>
        </p:nvCxnSpPr>
        <p:spPr>
          <a:xfrm>
            <a:off x="1616149" y="818707"/>
            <a:ext cx="0" cy="261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D68C9F19-2136-3841-9672-8FD635D4E3EC}"/>
              </a:ext>
            </a:extLst>
          </p:cNvPr>
          <p:cNvSpPr txBox="1"/>
          <p:nvPr/>
        </p:nvSpPr>
        <p:spPr>
          <a:xfrm>
            <a:off x="1265274" y="3848986"/>
            <a:ext cx="4922875" cy="369332"/>
          </a:xfrm>
          <a:prstGeom prst="rect">
            <a:avLst/>
          </a:prstGeom>
          <a:noFill/>
        </p:spPr>
        <p:txBody>
          <a:bodyPr wrap="square" rtlCol="0">
            <a:spAutoFit/>
          </a:bodyPr>
          <a:lstStyle/>
          <a:p>
            <a:r>
              <a:rPr lang="es-US" dirty="0">
                <a:solidFill>
                  <a:srgbClr val="FF0000"/>
                </a:solidFill>
              </a:rPr>
              <a:t>CONSENTIMIENTO INFORMADO</a:t>
            </a:r>
          </a:p>
        </p:txBody>
      </p:sp>
      <p:sp>
        <p:nvSpPr>
          <p:cNvPr id="3" name="CuadroTexto 2">
            <a:extLst>
              <a:ext uri="{FF2B5EF4-FFF2-40B4-BE49-F238E27FC236}">
                <a16:creationId xmlns:a16="http://schemas.microsoft.com/office/drawing/2014/main" id="{324C826C-2ADD-2841-A875-E4C9C5B7C715}"/>
              </a:ext>
            </a:extLst>
          </p:cNvPr>
          <p:cNvSpPr txBox="1"/>
          <p:nvPr/>
        </p:nvSpPr>
        <p:spPr>
          <a:xfrm>
            <a:off x="1616149" y="4687614"/>
            <a:ext cx="9177975" cy="369332"/>
          </a:xfrm>
          <a:prstGeom prst="rect">
            <a:avLst/>
          </a:prstGeom>
          <a:noFill/>
        </p:spPr>
        <p:txBody>
          <a:bodyPr wrap="square" rtlCol="0">
            <a:spAutoFit/>
          </a:bodyPr>
          <a:lstStyle/>
          <a:p>
            <a:pPr algn="ctr"/>
            <a:r>
              <a:rPr lang="es-US" dirty="0">
                <a:solidFill>
                  <a:srgbClr val="00B050"/>
                </a:solidFill>
              </a:rPr>
              <a:t>LEY DE IDENTIDAD DE GENERO</a:t>
            </a:r>
          </a:p>
        </p:txBody>
      </p:sp>
      <p:sp>
        <p:nvSpPr>
          <p:cNvPr id="4" name="CuadroTexto 3">
            <a:extLst>
              <a:ext uri="{FF2B5EF4-FFF2-40B4-BE49-F238E27FC236}">
                <a16:creationId xmlns:a16="http://schemas.microsoft.com/office/drawing/2014/main" id="{FE41E819-27DB-9E40-9209-AA5D6DBA475D}"/>
              </a:ext>
            </a:extLst>
          </p:cNvPr>
          <p:cNvSpPr txBox="1"/>
          <p:nvPr/>
        </p:nvSpPr>
        <p:spPr>
          <a:xfrm>
            <a:off x="357352" y="669850"/>
            <a:ext cx="388882" cy="4524315"/>
          </a:xfrm>
          <a:prstGeom prst="rect">
            <a:avLst/>
          </a:prstGeom>
          <a:noFill/>
          <a:ln w="57150">
            <a:solidFill>
              <a:schemeClr val="accent6">
                <a:lumMod val="75000"/>
              </a:schemeClr>
            </a:solidFill>
          </a:ln>
        </p:spPr>
        <p:txBody>
          <a:bodyPr wrap="square" rtlCol="0">
            <a:spAutoFit/>
          </a:bodyPr>
          <a:lstStyle/>
          <a:p>
            <a:r>
              <a:rPr lang="es-US" sz="3200" dirty="0"/>
              <a:t>I</a:t>
            </a:r>
          </a:p>
          <a:p>
            <a:r>
              <a:rPr lang="es-US" sz="3200" dirty="0"/>
              <a:t>D</a:t>
            </a:r>
          </a:p>
          <a:p>
            <a:r>
              <a:rPr lang="es-US" sz="3200" dirty="0"/>
              <a:t>E</a:t>
            </a:r>
          </a:p>
          <a:p>
            <a:r>
              <a:rPr lang="es-US" sz="3200" dirty="0"/>
              <a:t>N</a:t>
            </a:r>
          </a:p>
          <a:p>
            <a:r>
              <a:rPr lang="es-US" sz="3200" dirty="0"/>
              <a:t>T</a:t>
            </a:r>
          </a:p>
          <a:p>
            <a:r>
              <a:rPr lang="es-US" sz="3200" dirty="0"/>
              <a:t>I</a:t>
            </a:r>
          </a:p>
          <a:p>
            <a:r>
              <a:rPr lang="es-US" sz="3200" dirty="0"/>
              <a:t>D</a:t>
            </a:r>
          </a:p>
          <a:p>
            <a:r>
              <a:rPr lang="es-US" sz="3200" dirty="0"/>
              <a:t>A</a:t>
            </a:r>
          </a:p>
          <a:p>
            <a:r>
              <a:rPr lang="es-US" sz="3200" dirty="0"/>
              <a:t>D</a:t>
            </a:r>
          </a:p>
        </p:txBody>
      </p:sp>
      <p:sp>
        <p:nvSpPr>
          <p:cNvPr id="5" name="CuadroTexto 4">
            <a:extLst>
              <a:ext uri="{FF2B5EF4-FFF2-40B4-BE49-F238E27FC236}">
                <a16:creationId xmlns:a16="http://schemas.microsoft.com/office/drawing/2014/main" id="{F7C88DBC-A747-EB42-B85A-C57FAC448B02}"/>
              </a:ext>
            </a:extLst>
          </p:cNvPr>
          <p:cNvSpPr txBox="1"/>
          <p:nvPr/>
        </p:nvSpPr>
        <p:spPr>
          <a:xfrm>
            <a:off x="11546958" y="289679"/>
            <a:ext cx="451945" cy="6124754"/>
          </a:xfrm>
          <a:prstGeom prst="rect">
            <a:avLst/>
          </a:prstGeom>
          <a:noFill/>
          <a:ln w="38100">
            <a:solidFill>
              <a:schemeClr val="bg2">
                <a:lumMod val="75000"/>
              </a:schemeClr>
            </a:solidFill>
          </a:ln>
        </p:spPr>
        <p:txBody>
          <a:bodyPr wrap="square" rtlCol="0">
            <a:spAutoFit/>
          </a:bodyPr>
          <a:lstStyle/>
          <a:p>
            <a:r>
              <a:rPr lang="es-US" sz="2800" dirty="0"/>
              <a:t>A</a:t>
            </a:r>
          </a:p>
          <a:p>
            <a:r>
              <a:rPr lang="es-US" sz="2800" dirty="0"/>
              <a:t>U</a:t>
            </a:r>
          </a:p>
          <a:p>
            <a:r>
              <a:rPr lang="es-US" sz="2800" dirty="0"/>
              <a:t>T</a:t>
            </a:r>
          </a:p>
          <a:p>
            <a:r>
              <a:rPr lang="es-US" sz="2800" dirty="0"/>
              <a:t>O</a:t>
            </a:r>
          </a:p>
          <a:p>
            <a:r>
              <a:rPr lang="es-US" sz="2800" dirty="0"/>
              <a:t>P</a:t>
            </a:r>
          </a:p>
          <a:p>
            <a:r>
              <a:rPr lang="es-US" sz="2800" dirty="0"/>
              <a:t>E</a:t>
            </a:r>
          </a:p>
          <a:p>
            <a:r>
              <a:rPr lang="es-US" sz="2800" dirty="0"/>
              <a:t>R</a:t>
            </a:r>
          </a:p>
          <a:p>
            <a:r>
              <a:rPr lang="es-US" sz="2800" dirty="0"/>
              <a:t>C</a:t>
            </a:r>
          </a:p>
          <a:p>
            <a:r>
              <a:rPr lang="es-US" sz="2800" dirty="0"/>
              <a:t>I</a:t>
            </a:r>
          </a:p>
          <a:p>
            <a:r>
              <a:rPr lang="es-US" sz="2800" dirty="0"/>
              <a:t>B</a:t>
            </a:r>
          </a:p>
          <a:p>
            <a:r>
              <a:rPr lang="es-US" sz="2800" dirty="0"/>
              <a:t>I</a:t>
            </a:r>
          </a:p>
          <a:p>
            <a:r>
              <a:rPr lang="es-US" sz="2800" dirty="0"/>
              <a:t>D</a:t>
            </a:r>
          </a:p>
          <a:p>
            <a:r>
              <a:rPr lang="es-US" sz="2800" dirty="0"/>
              <a:t>A</a:t>
            </a:r>
          </a:p>
          <a:p>
            <a:endParaRPr lang="es-US" sz="2800" dirty="0"/>
          </a:p>
        </p:txBody>
      </p:sp>
    </p:spTree>
    <p:extLst>
      <p:ext uri="{BB962C8B-B14F-4D97-AF65-F5344CB8AC3E}">
        <p14:creationId xmlns:p14="http://schemas.microsoft.com/office/powerpoint/2010/main" val="17960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FB776-8651-4041-BF5D-52D03E74E401}"/>
              </a:ext>
            </a:extLst>
          </p:cNvPr>
          <p:cNvSpPr>
            <a:spLocks noGrp="1"/>
          </p:cNvSpPr>
          <p:nvPr>
            <p:ph type="title"/>
          </p:nvPr>
        </p:nvSpPr>
        <p:spPr>
          <a:xfrm>
            <a:off x="1105786" y="148856"/>
            <a:ext cx="11086214" cy="928373"/>
          </a:xfrm>
        </p:spPr>
        <p:txBody>
          <a:bodyPr>
            <a:normAutofit/>
          </a:bodyPr>
          <a:lstStyle/>
          <a:p>
            <a:pPr algn="l"/>
            <a:r>
              <a:rPr lang="es-US" sz="2000" dirty="0"/>
              <a:t>IDENTIDAD DE GENERO: RECTIFICACION REGISTRAL DE LA IDENTIDAD AUTOPERCIBIDA</a:t>
            </a:r>
          </a:p>
        </p:txBody>
      </p:sp>
      <p:sp>
        <p:nvSpPr>
          <p:cNvPr id="3" name="Marcador de contenido 2">
            <a:extLst>
              <a:ext uri="{FF2B5EF4-FFF2-40B4-BE49-F238E27FC236}">
                <a16:creationId xmlns:a16="http://schemas.microsoft.com/office/drawing/2014/main" id="{DF8C96FE-0C04-3340-BBC4-52F33733BBCC}"/>
              </a:ext>
            </a:extLst>
          </p:cNvPr>
          <p:cNvSpPr>
            <a:spLocks noGrp="1"/>
          </p:cNvSpPr>
          <p:nvPr>
            <p:ph idx="1"/>
          </p:nvPr>
        </p:nvSpPr>
        <p:spPr>
          <a:xfrm>
            <a:off x="620110" y="1201479"/>
            <a:ext cx="10969378" cy="5656521"/>
          </a:xfrm>
        </p:spPr>
        <p:txBody>
          <a:bodyPr>
            <a:noAutofit/>
          </a:bodyPr>
          <a:lstStyle/>
          <a:p>
            <a:pPr>
              <a:lnSpc>
                <a:spcPct val="100000"/>
              </a:lnSpc>
            </a:pPr>
            <a:r>
              <a:rPr lang="es-US" sz="1200" b="1" dirty="0"/>
              <a:t>ARTICULO 4º —</a:t>
            </a:r>
            <a:r>
              <a:rPr lang="es-US" sz="1200" dirty="0"/>
              <a:t> </a:t>
            </a:r>
            <a:r>
              <a:rPr lang="es-US" sz="1200" i="1" dirty="0"/>
              <a:t>Requisitos. </a:t>
            </a:r>
            <a:r>
              <a:rPr lang="es-US" sz="1200" dirty="0"/>
              <a:t>Toda persona que solicite la rectificación registral del sexo, el cambio de nombre de pila e imagen, en virtud de la presente ley, deberá observar los siguientes requisitos:</a:t>
            </a:r>
            <a:br>
              <a:rPr lang="es-US" sz="1200" dirty="0"/>
            </a:br>
            <a:br>
              <a:rPr lang="es-US" sz="1200" dirty="0"/>
            </a:br>
            <a:r>
              <a:rPr lang="es-US" sz="1200" dirty="0"/>
              <a:t>1. Acreditar la edad mínima </a:t>
            </a:r>
            <a:r>
              <a:rPr lang="es-US" sz="1200" b="1" dirty="0"/>
              <a:t>de dieciocho (18) años de edad</a:t>
            </a:r>
            <a:r>
              <a:rPr lang="es-US" sz="1200" dirty="0"/>
              <a:t>, con excepción de lo establecido en el artículo 5° de la presente ley.</a:t>
            </a:r>
            <a:br>
              <a:rPr lang="es-US" sz="1200" dirty="0"/>
            </a:br>
            <a:r>
              <a:rPr lang="es-US" sz="1200" dirty="0"/>
              <a:t>2. Presentar ante el Registro Nacional de las Personas o sus oficinas seccionales correspondientes, una solicitud manifestando encontrarse amparada por la presente ley, requiriendo la rectificación registral de la partida de nacimiento y el nuevo documento nacional de identidad correspondiente, conservándose el número original.</a:t>
            </a:r>
            <a:br>
              <a:rPr lang="es-US" sz="1200" dirty="0"/>
            </a:br>
            <a:r>
              <a:rPr lang="es-US" sz="1200" dirty="0"/>
              <a:t>3. Expresar el nuevo nombre de pila elegido con el que solicita inscribirse.</a:t>
            </a:r>
            <a:br>
              <a:rPr lang="es-US" sz="1200" dirty="0"/>
            </a:br>
            <a:br>
              <a:rPr lang="es-US" sz="1200" dirty="0"/>
            </a:br>
            <a:r>
              <a:rPr lang="es-US" sz="1200" dirty="0"/>
              <a:t>En ningún caso será requisito acreditar intervención quirúrgica por reasignación genital total o parcial, ni acreditar terapias hormonales u otro tratamiento psicológico o médico.</a:t>
            </a:r>
          </a:p>
          <a:p>
            <a:pPr>
              <a:lnSpc>
                <a:spcPct val="100000"/>
              </a:lnSpc>
            </a:pPr>
            <a:br>
              <a:rPr lang="es-US" sz="1200" dirty="0"/>
            </a:br>
            <a:r>
              <a:rPr lang="es-US" sz="1200" b="1" dirty="0">
                <a:solidFill>
                  <a:srgbClr val="FF0000"/>
                </a:solidFill>
              </a:rPr>
              <a:t>ARTICULO 5° — </a:t>
            </a:r>
            <a:r>
              <a:rPr lang="es-US" sz="1200" b="1" i="1" dirty="0">
                <a:solidFill>
                  <a:srgbClr val="FF0000"/>
                </a:solidFill>
              </a:rPr>
              <a:t>Personas menores de edad. </a:t>
            </a:r>
            <a:r>
              <a:rPr lang="es-US" sz="1200" b="1" dirty="0">
                <a:solidFill>
                  <a:srgbClr val="FF0000"/>
                </a:solidFill>
              </a:rPr>
              <a:t>Con relación a las personas menores de dieciocho (18) años de edad la solicitud del trámite a que refiere el artículo 4º deberá ser efectuada a través de sus representantes legales y con expresa conformidad del menor, teniendo en cuenta los principios de capacidad progresiva e interés superior del niño/a de acuerdo con lo estipulado en la Convención sobre los Derechos del Niño y en la Ley 26.061 de protección integral de los derechos de niñas, niños y adolescentes. Asimismo, la persona menor de edad deberá contar con la asistencia del abogado del niño prevista en el artículo 27 de la Ley 26.061.Cuando por cualquier causa se niegue o sea imposible obtener el consentimiento de alguno/a de los/as representantes legales del menor de edad, se podrá recurrir a la vía sumarísima para que los/as jueces/zas correspondientes resuelvan, teniendo en cuenta los principios de capacidad progresiva e interés superior del niño/a de acuerdo con lo estipulado en la Convención sobre los Derechos del Niño y en la Ley 26.061 de protección integral de los derechos de niñas, niños y adolescentes.</a:t>
            </a:r>
            <a:br>
              <a:rPr lang="es-US" sz="1200" b="1" dirty="0">
                <a:solidFill>
                  <a:srgbClr val="FF0000"/>
                </a:solidFill>
              </a:rPr>
            </a:br>
            <a:br>
              <a:rPr lang="es-US" sz="1200" dirty="0"/>
            </a:br>
            <a:br>
              <a:rPr lang="es-US" sz="1200" dirty="0"/>
            </a:br>
            <a:r>
              <a:rPr lang="es-US" sz="1200" b="1" dirty="0"/>
              <a:t>ARTICULO 6° — </a:t>
            </a:r>
            <a:r>
              <a:rPr lang="es-US" sz="1200" i="1" dirty="0"/>
              <a:t>Trámite. </a:t>
            </a:r>
            <a:r>
              <a:rPr lang="es-US" sz="1200" dirty="0"/>
              <a:t>Cumplidos los requisitos establecidos en los artículos 4° y 5°, el/la oficial público procederá, sin necesidad de ningún trámite judicial o administrativo, a notificar de oficio la rectificación de sexo y cambio de nombre de pila al Registro Civil de la jurisdicción donde fue asentada el acta de nacimiento para que proceda a emitir una nueva partida de nacimiento ajustándola a dichos cambios, y a expedirle un nuevo documento nacional de identidad que refleje la rectificación registral del sexo y el nuevo nombre de pila. Se prohíbe cualquier referencia a la presente ley en la partida de nacimiento rectificada y en el documento nacional de identidad expedido en virtud de la misma.</a:t>
            </a:r>
            <a:br>
              <a:rPr lang="es-US" sz="1200" dirty="0"/>
            </a:br>
            <a:br>
              <a:rPr lang="es-US" sz="1200" dirty="0"/>
            </a:br>
            <a:r>
              <a:rPr lang="es-US" sz="1200" dirty="0"/>
              <a:t>Los trámites para la rectificación registral previstos en la presente ley son gratuitos, personales y no será necesaria la intermediación de ningún gestor o abogado.</a:t>
            </a:r>
            <a:br>
              <a:rPr lang="es-US" sz="1200" dirty="0"/>
            </a:br>
            <a:endParaRPr lang="es-US" sz="1200" dirty="0"/>
          </a:p>
        </p:txBody>
      </p:sp>
    </p:spTree>
    <p:extLst>
      <p:ext uri="{BB962C8B-B14F-4D97-AF65-F5344CB8AC3E}">
        <p14:creationId xmlns:p14="http://schemas.microsoft.com/office/powerpoint/2010/main" val="34137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62D6C-8952-6F4D-A24C-7DA104FB113F}"/>
              </a:ext>
            </a:extLst>
          </p:cNvPr>
          <p:cNvSpPr>
            <a:spLocks noGrp="1"/>
          </p:cNvSpPr>
          <p:nvPr>
            <p:ph type="title"/>
          </p:nvPr>
        </p:nvSpPr>
        <p:spPr>
          <a:xfrm>
            <a:off x="1061546" y="808056"/>
            <a:ext cx="9508594" cy="1077229"/>
          </a:xfrm>
        </p:spPr>
        <p:txBody>
          <a:bodyPr/>
          <a:lstStyle/>
          <a:p>
            <a:pPr algn="l"/>
            <a:r>
              <a:rPr lang="es-US" dirty="0"/>
              <a:t>IDENTIDAD DE GENERO: TRATAMIENTO HORMONALES</a:t>
            </a:r>
          </a:p>
        </p:txBody>
      </p:sp>
      <p:sp>
        <p:nvSpPr>
          <p:cNvPr id="3" name="Marcador de contenido 2">
            <a:extLst>
              <a:ext uri="{FF2B5EF4-FFF2-40B4-BE49-F238E27FC236}">
                <a16:creationId xmlns:a16="http://schemas.microsoft.com/office/drawing/2014/main" id="{B4140047-FB93-5E4D-84B0-2B4B5726DB76}"/>
              </a:ext>
            </a:extLst>
          </p:cNvPr>
          <p:cNvSpPr>
            <a:spLocks noGrp="1"/>
          </p:cNvSpPr>
          <p:nvPr>
            <p:ph idx="1"/>
          </p:nvPr>
        </p:nvSpPr>
        <p:spPr>
          <a:xfrm>
            <a:off x="704193" y="1692165"/>
            <a:ext cx="10668000" cy="4981903"/>
          </a:xfrm>
        </p:spPr>
        <p:txBody>
          <a:bodyPr>
            <a:normAutofit fontScale="70000" lnSpcReduction="20000"/>
          </a:bodyPr>
          <a:lstStyle/>
          <a:p>
            <a:r>
              <a:rPr lang="es-US" b="1" dirty="0"/>
              <a:t>ARTICULO 11. —</a:t>
            </a:r>
            <a:r>
              <a:rPr lang="es-US" dirty="0"/>
              <a:t> </a:t>
            </a:r>
            <a:r>
              <a:rPr lang="es-US" i="1" dirty="0"/>
              <a:t>Derecho al libre desarrollo personal.</a:t>
            </a:r>
            <a:r>
              <a:rPr lang="es-US" dirty="0"/>
              <a:t> Todas las personas mayores de dieciocho (18) años de edad podrán, conforme al artículo 1° de la presente ley y a fin de garantizar el goce de su salud integral, acceder a intervenciones quirúrgicas totales y parciales y/o tratamientos integrales hormonales para adecuar su cuerpo, incluida su genitalidad, a su identidad de género autopercibida, sin necesidad de requerir autorización judicial o administrativa.</a:t>
            </a:r>
            <a:br>
              <a:rPr lang="es-US" dirty="0"/>
            </a:br>
            <a:br>
              <a:rPr lang="es-US" dirty="0"/>
            </a:br>
            <a:r>
              <a:rPr lang="es-US" dirty="0"/>
              <a:t>Para el acceso a los tratamientos integrales hormonales, no será necesario acreditar la voluntad en la intervención quirúrgica de reasignación genital total o parcial. En ambos casos se requerirá, únicamente, el consentimiento informado de la persona. En el caso de las personas menores de edad regirán los principios y requisitos establecidos en el artículo 5° para la obtención del consentimiento informado. Sin perjuicio de ello, para el caso de la obtención del mismo respecto de la intervención quirúrgica total o parcial se deberá contar, además, con la conformidad de la autoridad judicial competente de cada jurisdicción, quien deberá velar por los principios de capacidad progresiva e interés superior del niño o niña de acuerdo con lo estipulado por la Convención sobre los Derechos del Niño y en la Ley 26.061 de protección integral de los derechos de las niñas, niños y adolescentes. La autoridad judicial deberá expedirse en un plazo no mayor de sesenta (60) días contados a partir de la solicitud de conformidad.</a:t>
            </a:r>
            <a:br>
              <a:rPr lang="es-US" dirty="0"/>
            </a:br>
            <a:br>
              <a:rPr lang="es-US" dirty="0"/>
            </a:br>
            <a:r>
              <a:rPr lang="es-US" dirty="0"/>
              <a:t>Los efectores del sistema público de salud, ya sean estatales, privados o del subsistema de obras sociales, deberán garantizar en forma permanente los derechos que esta ley reconoce.</a:t>
            </a:r>
            <a:br>
              <a:rPr lang="es-US" dirty="0"/>
            </a:br>
            <a:br>
              <a:rPr lang="es-US" dirty="0"/>
            </a:br>
            <a:r>
              <a:rPr lang="es-US" dirty="0"/>
              <a:t>Todas las prestaciones de salud contempladas en el presente artículo quedan incluidas en el Plan Médico Obligatorio, o el que lo reemplace, conforme lo reglamente la autoridad de aplicación.</a:t>
            </a:r>
            <a:br>
              <a:rPr lang="es-US" dirty="0"/>
            </a:br>
            <a:endParaRPr lang="es-US" dirty="0"/>
          </a:p>
        </p:txBody>
      </p:sp>
    </p:spTree>
    <p:extLst>
      <p:ext uri="{BB962C8B-B14F-4D97-AF65-F5344CB8AC3E}">
        <p14:creationId xmlns:p14="http://schemas.microsoft.com/office/powerpoint/2010/main" val="3604450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35B65-A67B-E14E-9A4B-4AB4EEF58148}"/>
              </a:ext>
            </a:extLst>
          </p:cNvPr>
          <p:cNvSpPr>
            <a:spLocks noGrp="1"/>
          </p:cNvSpPr>
          <p:nvPr>
            <p:ph type="title"/>
          </p:nvPr>
        </p:nvSpPr>
        <p:spPr>
          <a:xfrm>
            <a:off x="1045212" y="100940"/>
            <a:ext cx="10405241" cy="1077229"/>
          </a:xfrm>
        </p:spPr>
        <p:txBody>
          <a:bodyPr/>
          <a:lstStyle/>
          <a:p>
            <a:pPr algn="l"/>
            <a:r>
              <a:rPr lang="es-US" dirty="0"/>
              <a:t>EMANCIPACION POR MATRIMONIO: ART. 27,28, 29 Y 404 CCCN. </a:t>
            </a:r>
          </a:p>
        </p:txBody>
      </p:sp>
      <p:sp>
        <p:nvSpPr>
          <p:cNvPr id="3" name="Marcador de contenido 2">
            <a:extLst>
              <a:ext uri="{FF2B5EF4-FFF2-40B4-BE49-F238E27FC236}">
                <a16:creationId xmlns:a16="http://schemas.microsoft.com/office/drawing/2014/main" id="{76971D35-3ECF-E64B-A027-3A1A13E5711F}"/>
              </a:ext>
            </a:extLst>
          </p:cNvPr>
          <p:cNvSpPr>
            <a:spLocks noGrp="1"/>
          </p:cNvSpPr>
          <p:nvPr>
            <p:ph idx="1"/>
          </p:nvPr>
        </p:nvSpPr>
        <p:spPr>
          <a:xfrm>
            <a:off x="1133984" y="1178169"/>
            <a:ext cx="10227699" cy="5401307"/>
          </a:xfrm>
          <a:ln w="57150">
            <a:solidFill>
              <a:srgbClr val="00B050"/>
            </a:solidFill>
          </a:ln>
        </p:spPr>
        <p:txBody>
          <a:bodyPr/>
          <a:lstStyle/>
          <a:p>
            <a:pPr marL="6160" indent="0" algn="just">
              <a:buNone/>
            </a:pPr>
            <a:r>
              <a:rPr lang="es-US" dirty="0"/>
              <a:t>LA EDAD NUBIL ES 18 AÑOS (ART. 403 INC. F)</a:t>
            </a:r>
          </a:p>
          <a:p>
            <a:pPr marL="6160" indent="0" algn="just">
              <a:buNone/>
            </a:pPr>
            <a:r>
              <a:rPr lang="es-US" dirty="0"/>
              <a:t>MENOR DE 16 PUEDE CONTRAER MATRIMONIO CON </a:t>
            </a:r>
            <a:r>
              <a:rPr lang="es-US" b="1" dirty="0"/>
              <a:t>DISPENSA JUDICIAL</a:t>
            </a:r>
            <a:r>
              <a:rPr lang="es-US" dirty="0"/>
              <a:t>.</a:t>
            </a:r>
          </a:p>
          <a:p>
            <a:pPr marL="6160" indent="0" algn="just">
              <a:buNone/>
            </a:pPr>
            <a:r>
              <a:rPr lang="es-US" dirty="0"/>
              <a:t>MENOR DE 16 A 18 PUEDE CONTRAER MATRIMONIO CON AUTORIZACION DE SUS REPRESENTANTES LEGALES (AMBOS PROGENITORES S/ ART. 645 INC A VER POSIBILIDAD DE EP) O DISPENSA JUDICIAL. </a:t>
            </a:r>
          </a:p>
          <a:p>
            <a:pPr marL="6160" indent="0" algn="just">
              <a:buNone/>
            </a:pPr>
            <a:r>
              <a:rPr lang="es-US" b="1" dirty="0"/>
              <a:t>ART. 450: </a:t>
            </a:r>
            <a:r>
              <a:rPr lang="es-US" dirty="0"/>
              <a:t>La persona menor de edad autorizada judicialmente a casarse NO PUEDE HACER DONACIONES en la convención matrimonial </a:t>
            </a:r>
            <a:r>
              <a:rPr lang="es-US" sz="2400" dirty="0"/>
              <a:t>ni ejercer la opción por el régimen de separación de bie nes del matrimonio. </a:t>
            </a:r>
          </a:p>
          <a:p>
            <a:pPr marL="6160" indent="0">
              <a:buNone/>
            </a:pPr>
            <a:endParaRPr lang="es-US" dirty="0"/>
          </a:p>
        </p:txBody>
      </p:sp>
      <p:sp>
        <p:nvSpPr>
          <p:cNvPr id="4" name="Estrella de 7 puntas 3">
            <a:extLst>
              <a:ext uri="{FF2B5EF4-FFF2-40B4-BE49-F238E27FC236}">
                <a16:creationId xmlns:a16="http://schemas.microsoft.com/office/drawing/2014/main" id="{2036CD7C-F03C-C745-9A39-D6F602CD29C8}"/>
              </a:ext>
            </a:extLst>
          </p:cNvPr>
          <p:cNvSpPr/>
          <p:nvPr/>
        </p:nvSpPr>
        <p:spPr>
          <a:xfrm>
            <a:off x="7987862" y="1178169"/>
            <a:ext cx="2007476" cy="117450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18</a:t>
            </a:r>
          </a:p>
        </p:txBody>
      </p:sp>
    </p:spTree>
    <p:extLst>
      <p:ext uri="{BB962C8B-B14F-4D97-AF65-F5344CB8AC3E}">
        <p14:creationId xmlns:p14="http://schemas.microsoft.com/office/powerpoint/2010/main" val="41846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FD7B4-97DE-8942-9EB3-89B2A7F595F3}"/>
              </a:ext>
            </a:extLst>
          </p:cNvPr>
          <p:cNvSpPr>
            <a:spLocks noGrp="1"/>
          </p:cNvSpPr>
          <p:nvPr>
            <p:ph type="title"/>
          </p:nvPr>
        </p:nvSpPr>
        <p:spPr>
          <a:xfrm>
            <a:off x="1082566" y="808056"/>
            <a:ext cx="9487573" cy="1077229"/>
          </a:xfrm>
        </p:spPr>
        <p:txBody>
          <a:bodyPr/>
          <a:lstStyle/>
          <a:p>
            <a:pPr algn="l"/>
            <a:r>
              <a:rPr lang="es-US" dirty="0"/>
              <a:t>EMANCIPADOS POR MATRIMONIO</a:t>
            </a:r>
          </a:p>
        </p:txBody>
      </p:sp>
      <p:sp>
        <p:nvSpPr>
          <p:cNvPr id="3" name="Marcador de contenido 2">
            <a:extLst>
              <a:ext uri="{FF2B5EF4-FFF2-40B4-BE49-F238E27FC236}">
                <a16:creationId xmlns:a16="http://schemas.microsoft.com/office/drawing/2014/main" id="{9DF6C5C2-A639-8947-A24B-ABDE8984AEB0}"/>
              </a:ext>
            </a:extLst>
          </p:cNvPr>
          <p:cNvSpPr>
            <a:spLocks noGrp="1"/>
          </p:cNvSpPr>
          <p:nvPr>
            <p:ph idx="1"/>
          </p:nvPr>
        </p:nvSpPr>
        <p:spPr>
          <a:xfrm>
            <a:off x="1228577" y="1978544"/>
            <a:ext cx="9660139" cy="3997828"/>
          </a:xfrm>
        </p:spPr>
        <p:txBody>
          <a:bodyPr/>
          <a:lstStyle/>
          <a:p>
            <a:r>
              <a:rPr lang="es-US" dirty="0"/>
              <a:t>ART. 28: NO PUEDEN NI CON AUTORIZACION JUDICIAL: </a:t>
            </a:r>
          </a:p>
          <a:p>
            <a:r>
              <a:rPr lang="es-US" dirty="0"/>
              <a:t>Aprobar las cuentas de sus tutores y darles finiquito.</a:t>
            </a:r>
          </a:p>
          <a:p>
            <a:r>
              <a:rPr lang="es-US" dirty="0"/>
              <a:t>DONAR bienes recibido a título gratuito.</a:t>
            </a:r>
          </a:p>
          <a:p>
            <a:r>
              <a:rPr lang="es-US" dirty="0"/>
              <a:t>Afianzar obligaciones.</a:t>
            </a:r>
          </a:p>
          <a:p>
            <a:r>
              <a:rPr lang="es-US" dirty="0"/>
              <a:t>ART. 29: PUEDEN CON </a:t>
            </a:r>
            <a:r>
              <a:rPr lang="es-US" b="1" dirty="0"/>
              <a:t>AUTORIZACION JUDICIAL</a:t>
            </a:r>
            <a:r>
              <a:rPr lang="es-US" dirty="0"/>
              <a:t>:</a:t>
            </a:r>
          </a:p>
          <a:p>
            <a:pPr algn="just"/>
            <a:r>
              <a:rPr lang="es-US" dirty="0"/>
              <a:t>Disponer ONEROSAMENTE de los bienes recibidos a título gratuito. Elimina la subasta pública y la posibilidad de conformidad del cónyuge mayor de edad. </a:t>
            </a:r>
          </a:p>
        </p:txBody>
      </p:sp>
    </p:spTree>
    <p:extLst>
      <p:ext uri="{BB962C8B-B14F-4D97-AF65-F5344CB8AC3E}">
        <p14:creationId xmlns:p14="http://schemas.microsoft.com/office/powerpoint/2010/main" val="325593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4FEF1-0DC9-B44F-A4C5-22CEAD65FE8C}"/>
              </a:ext>
            </a:extLst>
          </p:cNvPr>
          <p:cNvSpPr>
            <a:spLocks noGrp="1"/>
          </p:cNvSpPr>
          <p:nvPr>
            <p:ph type="title"/>
          </p:nvPr>
        </p:nvSpPr>
        <p:spPr>
          <a:xfrm>
            <a:off x="987972" y="269442"/>
            <a:ext cx="10415753" cy="581896"/>
          </a:xfrm>
        </p:spPr>
        <p:txBody>
          <a:bodyPr>
            <a:normAutofit/>
          </a:bodyPr>
          <a:lstStyle/>
          <a:p>
            <a:pPr algn="just"/>
            <a:r>
              <a:rPr lang="es-US" sz="2400" dirty="0"/>
              <a:t>ART.30 CAPACIDAD PROFESIONAL.</a:t>
            </a:r>
          </a:p>
        </p:txBody>
      </p:sp>
      <p:sp>
        <p:nvSpPr>
          <p:cNvPr id="3" name="Marcador de contenido 2">
            <a:extLst>
              <a:ext uri="{FF2B5EF4-FFF2-40B4-BE49-F238E27FC236}">
                <a16:creationId xmlns:a16="http://schemas.microsoft.com/office/drawing/2014/main" id="{21AB64C8-2F2A-F547-B0B1-B61989624065}"/>
              </a:ext>
            </a:extLst>
          </p:cNvPr>
          <p:cNvSpPr>
            <a:spLocks noGrp="1"/>
          </p:cNvSpPr>
          <p:nvPr>
            <p:ph idx="1"/>
          </p:nvPr>
        </p:nvSpPr>
        <p:spPr>
          <a:xfrm>
            <a:off x="893379" y="653650"/>
            <a:ext cx="10510346" cy="4673089"/>
          </a:xfrm>
        </p:spPr>
        <p:txBody>
          <a:bodyPr/>
          <a:lstStyle/>
          <a:p>
            <a:pPr algn="just"/>
            <a:r>
              <a:rPr lang="es-US" dirty="0"/>
              <a:t>PROFESIONAL: TITULO HABILITANTE. No es título universitario sino un título habilitante para el desarrollo de una profesión de reconocimiento oficial: Profesor del Ingles, maestro mayor de obras. No exige edad minima. </a:t>
            </a:r>
          </a:p>
          <a:p>
            <a:pPr algn="just"/>
            <a:r>
              <a:rPr lang="es-US" dirty="0">
                <a:solidFill>
                  <a:srgbClr val="00B050"/>
                </a:solidFill>
              </a:rPr>
              <a:t>Pueden administrar y disponer de los bienes que adquiere con el producto de su profesión y puede estar en juicio civil y penal por cuestiones vinculadas a ella. </a:t>
            </a:r>
          </a:p>
          <a:p>
            <a:pPr algn="just"/>
            <a:r>
              <a:rPr lang="es-US" dirty="0"/>
              <a:t>El menor no requiere ningún régimen de asistencia, ni representación ni autorización judicial. </a:t>
            </a:r>
          </a:p>
          <a:p>
            <a:endParaRPr lang="es-US" dirty="0"/>
          </a:p>
        </p:txBody>
      </p:sp>
      <p:sp>
        <p:nvSpPr>
          <p:cNvPr id="4" name="CuadroTexto 3">
            <a:extLst>
              <a:ext uri="{FF2B5EF4-FFF2-40B4-BE49-F238E27FC236}">
                <a16:creationId xmlns:a16="http://schemas.microsoft.com/office/drawing/2014/main" id="{F99A6A99-762B-324F-BEE1-5BA0CBCA3830}"/>
              </a:ext>
            </a:extLst>
          </p:cNvPr>
          <p:cNvSpPr txBox="1"/>
          <p:nvPr/>
        </p:nvSpPr>
        <p:spPr>
          <a:xfrm>
            <a:off x="1169918" y="4510618"/>
            <a:ext cx="9582166" cy="1200329"/>
          </a:xfrm>
          <a:prstGeom prst="rect">
            <a:avLst/>
          </a:prstGeom>
          <a:noFill/>
        </p:spPr>
        <p:txBody>
          <a:bodyPr wrap="square" rtlCol="0">
            <a:spAutoFit/>
          </a:bodyPr>
          <a:lstStyle/>
          <a:p>
            <a:pPr algn="just"/>
            <a:r>
              <a:rPr lang="es-US" dirty="0"/>
              <a:t>TITULO HABILITANTE: Es todo aquel para cuya obtención es necesaria la realización de estudios disciplinados reglamentados por autoridad edicacional, a cuyo término la autoridad competente extiende una constancia para el ejercicio de un oficio o prefesión reglamentador en orden a su ejercicio. </a:t>
            </a:r>
          </a:p>
        </p:txBody>
      </p:sp>
      <p:sp>
        <p:nvSpPr>
          <p:cNvPr id="5" name="CuadroTexto 4">
            <a:extLst>
              <a:ext uri="{FF2B5EF4-FFF2-40B4-BE49-F238E27FC236}">
                <a16:creationId xmlns:a16="http://schemas.microsoft.com/office/drawing/2014/main" id="{A8568191-C7EA-2C41-A156-3B40031AE7FA}"/>
              </a:ext>
            </a:extLst>
          </p:cNvPr>
          <p:cNvSpPr txBox="1"/>
          <p:nvPr/>
        </p:nvSpPr>
        <p:spPr>
          <a:xfrm>
            <a:off x="1145628" y="5906814"/>
            <a:ext cx="9995338" cy="646331"/>
          </a:xfrm>
          <a:prstGeom prst="rect">
            <a:avLst/>
          </a:prstGeom>
          <a:noFill/>
          <a:ln w="57150">
            <a:solidFill>
              <a:srgbClr val="FF0000"/>
            </a:solidFill>
          </a:ln>
        </p:spPr>
        <p:txBody>
          <a:bodyPr wrap="square" rtlCol="0">
            <a:spAutoFit/>
          </a:bodyPr>
          <a:lstStyle/>
          <a:p>
            <a:r>
              <a:rPr lang="es-US" dirty="0"/>
              <a:t>RECAUDO NOTARIAL: Manifestación del adolescente, exhibición del título habilitante, copia del título y analisis de la cuantía del negocio. </a:t>
            </a:r>
          </a:p>
        </p:txBody>
      </p:sp>
    </p:spTree>
    <p:extLst>
      <p:ext uri="{BB962C8B-B14F-4D97-AF65-F5344CB8AC3E}">
        <p14:creationId xmlns:p14="http://schemas.microsoft.com/office/powerpoint/2010/main" val="356015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D522C-5385-074B-A2A7-BFAFAB78FA14}"/>
              </a:ext>
            </a:extLst>
          </p:cNvPr>
          <p:cNvSpPr>
            <a:spLocks noGrp="1"/>
          </p:cNvSpPr>
          <p:nvPr>
            <p:ph type="title"/>
          </p:nvPr>
        </p:nvSpPr>
        <p:spPr>
          <a:xfrm>
            <a:off x="451945" y="105104"/>
            <a:ext cx="11876689" cy="1780182"/>
          </a:xfrm>
        </p:spPr>
        <p:txBody>
          <a:bodyPr>
            <a:normAutofit/>
          </a:bodyPr>
          <a:lstStyle/>
          <a:p>
            <a:pPr algn="l"/>
            <a:r>
              <a:rPr lang="es-US" sz="3200" dirty="0"/>
              <a:t>ADOLESCENTES Y </a:t>
            </a:r>
            <a:r>
              <a:rPr lang="es-US" sz="3200" b="1" dirty="0"/>
              <a:t>CAPACIDAD LABORAL</a:t>
            </a:r>
            <a:r>
              <a:rPr lang="es-US" sz="3200" dirty="0"/>
              <a:t>: ART. 681/2/3</a:t>
            </a:r>
          </a:p>
        </p:txBody>
      </p:sp>
      <p:sp>
        <p:nvSpPr>
          <p:cNvPr id="3" name="Marcador de contenido 2">
            <a:extLst>
              <a:ext uri="{FF2B5EF4-FFF2-40B4-BE49-F238E27FC236}">
                <a16:creationId xmlns:a16="http://schemas.microsoft.com/office/drawing/2014/main" id="{5CCDCB5B-1F30-B741-BF24-3E3EC5D7FBB8}"/>
              </a:ext>
            </a:extLst>
          </p:cNvPr>
          <p:cNvSpPr>
            <a:spLocks noGrp="1"/>
          </p:cNvSpPr>
          <p:nvPr>
            <p:ph idx="1"/>
          </p:nvPr>
        </p:nvSpPr>
        <p:spPr>
          <a:xfrm>
            <a:off x="1261241" y="977462"/>
            <a:ext cx="9900744" cy="5072482"/>
          </a:xfrm>
        </p:spPr>
        <p:txBody>
          <a:bodyPr/>
          <a:lstStyle/>
          <a:p>
            <a:r>
              <a:rPr lang="es-US" dirty="0"/>
              <a:t>Se exige la edad de 16 años para trabajar en relación de dependencia. La ley de Prohibición del trabajo infantil prohibe en TODAS sus formas el trabajo de los menores de 16 años. </a:t>
            </a:r>
          </a:p>
          <a:p>
            <a:r>
              <a:rPr lang="es-US" dirty="0"/>
              <a:t>El menor de 16 años puede celebrar válidamente contrato de trabajo.</a:t>
            </a:r>
          </a:p>
          <a:p>
            <a:r>
              <a:rPr lang="es-US" dirty="0"/>
              <a:t>Se presume que está autorizado por sus progenitores.</a:t>
            </a:r>
          </a:p>
          <a:p>
            <a:r>
              <a:rPr lang="es-US" dirty="0"/>
              <a:t>El producido de su trabajo se encuentra excluído de la administración de sus padres, conviva o no con éstos. </a:t>
            </a:r>
          </a:p>
        </p:txBody>
      </p:sp>
    </p:spTree>
    <p:extLst>
      <p:ext uri="{BB962C8B-B14F-4D97-AF65-F5344CB8AC3E}">
        <p14:creationId xmlns:p14="http://schemas.microsoft.com/office/powerpoint/2010/main" val="427198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E82FE-853F-2445-B0E7-7483CC3843C7}"/>
              </a:ext>
            </a:extLst>
          </p:cNvPr>
          <p:cNvSpPr>
            <a:spLocks noGrp="1"/>
          </p:cNvSpPr>
          <p:nvPr>
            <p:ph type="title"/>
          </p:nvPr>
        </p:nvSpPr>
        <p:spPr>
          <a:xfrm>
            <a:off x="1114098" y="199698"/>
            <a:ext cx="10226564" cy="1685588"/>
          </a:xfrm>
        </p:spPr>
        <p:txBody>
          <a:bodyPr>
            <a:normAutofit fontScale="90000"/>
          </a:bodyPr>
          <a:lstStyle/>
          <a:p>
            <a:pPr algn="just"/>
            <a:r>
              <a:rPr lang="es-US" dirty="0"/>
              <a:t>Ley de contrato de trabajo 26.390 - Prohibición del trabajo infantil y protección del trabajo adolescente - Capacidad - Edad mínima de admisión al empleo - Facultad para estar en juicio - Salario - </a:t>
            </a:r>
            <a:br>
              <a:rPr lang="es-US" dirty="0"/>
            </a:br>
            <a:endParaRPr lang="es-US" dirty="0"/>
          </a:p>
        </p:txBody>
      </p:sp>
      <p:sp>
        <p:nvSpPr>
          <p:cNvPr id="3" name="Marcador de contenido 2">
            <a:extLst>
              <a:ext uri="{FF2B5EF4-FFF2-40B4-BE49-F238E27FC236}">
                <a16:creationId xmlns:a16="http://schemas.microsoft.com/office/drawing/2014/main" id="{6BD29886-1CE5-D848-932B-E3D6BA94C0E7}"/>
              </a:ext>
            </a:extLst>
          </p:cNvPr>
          <p:cNvSpPr>
            <a:spLocks noGrp="1"/>
          </p:cNvSpPr>
          <p:nvPr>
            <p:ph idx="1"/>
          </p:nvPr>
        </p:nvSpPr>
        <p:spPr>
          <a:xfrm>
            <a:off x="1114098" y="2543502"/>
            <a:ext cx="10152992" cy="3506441"/>
          </a:xfrm>
        </p:spPr>
        <p:txBody>
          <a:bodyPr>
            <a:normAutofit fontScale="85000" lnSpcReduction="20000"/>
          </a:bodyPr>
          <a:lstStyle/>
          <a:p>
            <a:pPr algn="just"/>
            <a:r>
              <a:rPr lang="es-US" dirty="0"/>
              <a:t>Queda prohibido el trabajo de las personas menores de dieciséis (16) años en todas sus formas, exista o no relación de empleo contractual, y sea éste remunerado o no.</a:t>
            </a:r>
            <a:br>
              <a:rPr lang="es-US" dirty="0"/>
            </a:br>
            <a:r>
              <a:rPr lang="es-US" dirty="0"/>
              <a:t>Toda ley, convenio colectivo o cualquier otra fuente normativa que establezca una edad mínima de admisión al empleo distinta a la fijada en el segundo párrafo, se considerará a ese solo efecto modificada por esta norma. </a:t>
            </a:r>
          </a:p>
          <a:p>
            <a:pPr algn="just"/>
            <a:r>
              <a:rPr lang="es-US" dirty="0"/>
              <a:t>Las personas desde los dieciséis (16) años y menores de dieciocho (18) años, pueden celebrar contrato de trabajo, con autorización de sus padres, responsables o tutores. Se presume tal autorización cuando el adolescente viva independientemente de ellos. </a:t>
            </a:r>
          </a:p>
          <a:p>
            <a:pPr algn="just"/>
            <a:r>
              <a:rPr lang="es-US" dirty="0"/>
              <a:t>Las personas desde los dieciséis (16) años están facultadas para estar en juicio laboral en acciones vinculadas al contrato o relación de trabajo y para hacerse representar por mandatarios mediante el instrumento otorgado en la forma que prevén las leyes locales </a:t>
            </a:r>
          </a:p>
          <a:p>
            <a:endParaRPr lang="es-US" dirty="0"/>
          </a:p>
        </p:txBody>
      </p:sp>
    </p:spTree>
    <p:extLst>
      <p:ext uri="{BB962C8B-B14F-4D97-AF65-F5344CB8AC3E}">
        <p14:creationId xmlns:p14="http://schemas.microsoft.com/office/powerpoint/2010/main" val="100996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89744-9F52-0D41-B822-F784DFC9BA55}"/>
              </a:ext>
            </a:extLst>
          </p:cNvPr>
          <p:cNvSpPr>
            <a:spLocks noGrp="1"/>
          </p:cNvSpPr>
          <p:nvPr>
            <p:ph type="title"/>
          </p:nvPr>
        </p:nvSpPr>
        <p:spPr>
          <a:xfrm>
            <a:off x="1644856" y="91020"/>
            <a:ext cx="7958331" cy="1077229"/>
          </a:xfrm>
        </p:spPr>
        <p:txBody>
          <a:bodyPr/>
          <a:lstStyle/>
          <a:p>
            <a:pPr algn="l"/>
            <a:r>
              <a:rPr lang="es-US" dirty="0"/>
              <a:t>NORMATIVA</a:t>
            </a:r>
          </a:p>
        </p:txBody>
      </p:sp>
      <p:sp>
        <p:nvSpPr>
          <p:cNvPr id="3" name="Marcador de contenido 2">
            <a:extLst>
              <a:ext uri="{FF2B5EF4-FFF2-40B4-BE49-F238E27FC236}">
                <a16:creationId xmlns:a16="http://schemas.microsoft.com/office/drawing/2014/main" id="{1A3C4975-EFC8-1E43-B4B4-EA2B176D67D4}"/>
              </a:ext>
            </a:extLst>
          </p:cNvPr>
          <p:cNvSpPr>
            <a:spLocks noGrp="1"/>
          </p:cNvSpPr>
          <p:nvPr>
            <p:ph idx="1"/>
          </p:nvPr>
        </p:nvSpPr>
        <p:spPr>
          <a:xfrm>
            <a:off x="1166648" y="767256"/>
            <a:ext cx="10068747" cy="5461110"/>
          </a:xfrm>
        </p:spPr>
        <p:txBody>
          <a:bodyPr>
            <a:noAutofit/>
          </a:bodyPr>
          <a:lstStyle/>
          <a:p>
            <a:pPr algn="just"/>
            <a:r>
              <a:rPr lang="es-US" sz="1400" dirty="0"/>
              <a:t>Los niños integran un grupo que ha merecido el mayor interés de la comunidad internacional. El primer instrumento internacional relativo a aquéllos fue la Declaración de Ginebra de 1924, adoptada por la Unión Internacional para la Protección de la Infancia. En ésta se reconoció que la humanidad debe dar al niño lo mejor de sí misma, como un deber que se halla por encima de toda consideración de raza, nacionalidad o creencia. </a:t>
            </a:r>
          </a:p>
          <a:p>
            <a:pPr algn="just"/>
            <a:r>
              <a:rPr lang="es-US" sz="1400" dirty="0"/>
              <a:t>En el siglo XX se produjeron al menos 80 instrumentos internacionales  aplicables, en diversa medida, a los niños.</a:t>
            </a:r>
          </a:p>
          <a:p>
            <a:pPr algn="just"/>
            <a:r>
              <a:rPr lang="es-US" sz="1400" dirty="0"/>
              <a:t>Hoy día debe darse una interpretación dinámica de este precepto que responda a las nuevas circunstancias sobre las que debe proyectarse y atienda a las necesidades del niño como verdadero </a:t>
            </a:r>
            <a:r>
              <a:rPr lang="es-US" sz="1400" b="1" dirty="0"/>
              <a:t>sujeto de derecho y no sólo como objeto de protección. </a:t>
            </a:r>
            <a:endParaRPr lang="es-US" sz="1400" dirty="0"/>
          </a:p>
          <a:p>
            <a:pPr algn="just"/>
            <a:r>
              <a:rPr lang="es-US" sz="1400" b="1" dirty="0"/>
              <a:t>Convención sobre los derechos del niño: </a:t>
            </a:r>
            <a:r>
              <a:rPr lang="es-US" sz="1400" dirty="0"/>
              <a:t>El artículo 1 de la Convención sobre los Derechos del Niño indica que “niño [es] todo ser humano menor de dieciocho años de edad, salvo que, en virtud de la ley que le sea aplicable, haya alcanzado antes la mayoría de edad. </a:t>
            </a:r>
          </a:p>
          <a:p>
            <a:pPr algn="just"/>
            <a:r>
              <a:rPr lang="es-US" sz="1400" b="1" dirty="0"/>
              <a:t>Ley 26.061/05 </a:t>
            </a:r>
            <a:r>
              <a:rPr lang="es-US" sz="1400" dirty="0"/>
              <a:t>de Protección Integral de Niños, Niñas y Adolescentes que reglamenta la Convención de los derechos del niño.</a:t>
            </a:r>
          </a:p>
          <a:p>
            <a:pPr algn="just"/>
            <a:r>
              <a:rPr lang="es-US" sz="1400" b="1" dirty="0"/>
              <a:t>Código Civil y Comercial de la Nación</a:t>
            </a:r>
          </a:p>
          <a:p>
            <a:pPr algn="just"/>
            <a:r>
              <a:rPr lang="es-US" sz="1400" b="1" dirty="0"/>
              <a:t>Principios fundamentales del derecho y principios fundamentales de los derechos de los NNA.</a:t>
            </a:r>
          </a:p>
        </p:txBody>
      </p:sp>
    </p:spTree>
    <p:extLst>
      <p:ext uri="{BB962C8B-B14F-4D97-AF65-F5344CB8AC3E}">
        <p14:creationId xmlns:p14="http://schemas.microsoft.com/office/powerpoint/2010/main" val="35135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08C3D-DA70-ED49-AA41-008A402B29EA}"/>
              </a:ext>
            </a:extLst>
          </p:cNvPr>
          <p:cNvSpPr>
            <a:spLocks noGrp="1"/>
          </p:cNvSpPr>
          <p:nvPr>
            <p:ph type="title"/>
          </p:nvPr>
        </p:nvSpPr>
        <p:spPr>
          <a:xfrm>
            <a:off x="620109" y="252248"/>
            <a:ext cx="11161987" cy="756745"/>
          </a:xfrm>
        </p:spPr>
        <p:txBody>
          <a:bodyPr/>
          <a:lstStyle/>
          <a:p>
            <a:pPr algn="l"/>
            <a:r>
              <a:rPr lang="es-US" dirty="0"/>
              <a:t>EXCEPCION: EMPRESA DE FAMILIAR: 14 A 16 AÑOS.</a:t>
            </a:r>
          </a:p>
        </p:txBody>
      </p:sp>
      <p:sp>
        <p:nvSpPr>
          <p:cNvPr id="3" name="Marcador de contenido 2">
            <a:extLst>
              <a:ext uri="{FF2B5EF4-FFF2-40B4-BE49-F238E27FC236}">
                <a16:creationId xmlns:a16="http://schemas.microsoft.com/office/drawing/2014/main" id="{CECFCAEF-519F-5246-AFBC-C036E7C2523C}"/>
              </a:ext>
            </a:extLst>
          </p:cNvPr>
          <p:cNvSpPr>
            <a:spLocks noGrp="1"/>
          </p:cNvSpPr>
          <p:nvPr>
            <p:ph idx="1"/>
          </p:nvPr>
        </p:nvSpPr>
        <p:spPr>
          <a:xfrm>
            <a:off x="1103586" y="1008993"/>
            <a:ext cx="9466553" cy="5040951"/>
          </a:xfrm>
        </p:spPr>
        <p:txBody>
          <a:bodyPr>
            <a:normAutofit fontScale="92500" lnSpcReduction="10000"/>
          </a:bodyPr>
          <a:lstStyle/>
          <a:p>
            <a:pPr algn="just"/>
            <a:r>
              <a:rPr lang="es-US" dirty="0"/>
              <a:t>Empresa de la familia. Excepción. Las personas mayores de catorce (14) y menores a la edad indicada en el artículo anterior podrán ser ocupados en empresas cuyo titular sea su padre, madre o tutor, en jornadas que no podrán superar las tres (3) horas diarias, y las quince (15) horas semanales, siempre que no se trate de tareas penosas, peligrosas y/o insalubres, y que cumplan con la asistencia escolar. La empresa de la familia del trabajador menor que pretenda acogerse a esta excepción a la edad mínima de admisión al empleo, deberá obtener autorización de la autoridad administrativa laboral de cada jurisdicción.</a:t>
            </a:r>
            <a:br>
              <a:rPr lang="es-US" dirty="0"/>
            </a:br>
            <a:r>
              <a:rPr lang="es-US" dirty="0"/>
              <a:t>Cuando, por cualquier vínculo o acto, o mediante cualquiera de las formas de descentralización productiva, la empresa del padre, la madre o del tutor se encuentre subordinada económicamente o fuere contratista o proveedora de otra empresa, no podrá obtener la autorización establecida en esta norma. </a:t>
            </a:r>
          </a:p>
          <a:p>
            <a:pPr algn="just"/>
            <a:endParaRPr lang="es-US" dirty="0"/>
          </a:p>
          <a:p>
            <a:pPr algn="just"/>
            <a:r>
              <a:rPr lang="es-US" dirty="0"/>
              <a:t>Art. 681: Contrato por servicio del hijo menor de 16 años. </a:t>
            </a:r>
          </a:p>
          <a:p>
            <a:endParaRPr lang="es-US" dirty="0"/>
          </a:p>
        </p:txBody>
      </p:sp>
    </p:spTree>
    <p:extLst>
      <p:ext uri="{BB962C8B-B14F-4D97-AF65-F5344CB8AC3E}">
        <p14:creationId xmlns:p14="http://schemas.microsoft.com/office/powerpoint/2010/main" val="352456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AB58456-54B2-FE45-A3A9-2F0E14A60E26}"/>
              </a:ext>
            </a:extLst>
          </p:cNvPr>
          <p:cNvSpPr txBox="1"/>
          <p:nvPr/>
        </p:nvSpPr>
        <p:spPr>
          <a:xfrm>
            <a:off x="1219200" y="630621"/>
            <a:ext cx="9459310" cy="5232202"/>
          </a:xfrm>
          <a:prstGeom prst="rect">
            <a:avLst/>
          </a:prstGeom>
          <a:noFill/>
        </p:spPr>
        <p:txBody>
          <a:bodyPr wrap="square" rtlCol="0">
            <a:spAutoFit/>
          </a:bodyPr>
          <a:lstStyle/>
          <a:p>
            <a:r>
              <a:rPr lang="es-US" sz="3200" dirty="0"/>
              <a:t>JUEGO, RECREACION Y CONTRATO DEPORTIVO:</a:t>
            </a:r>
          </a:p>
          <a:p>
            <a:endParaRPr lang="es-US" dirty="0"/>
          </a:p>
          <a:p>
            <a:pPr algn="just"/>
            <a:r>
              <a:rPr lang="es-US" dirty="0"/>
              <a:t>El menor de 16 años no puede celebrar contrato de trabajo con un club para practicar un deporte de manera profesional, ni con autorización de sus padres ya que se encuentra prohibido por las leyes laborales. La suscripción de la ficha de federación no puede generarle consecuencias equiparadas a las de un contrato. Tampoco puede considerarse como un título habilitante (el art. 30 del CCyC) .</a:t>
            </a:r>
            <a:br>
              <a:rPr lang="es-US" dirty="0"/>
            </a:br>
            <a:endParaRPr lang="es-US" dirty="0"/>
          </a:p>
          <a:p>
            <a:r>
              <a:rPr lang="es-US" dirty="0"/>
              <a:t>A partir de los 16 años las personas menores de edad que practiquen la actividad deportiva de forma profesional, pueden celebrar </a:t>
            </a:r>
            <a:r>
              <a:rPr lang="es-US" b="1" dirty="0"/>
              <a:t>contrato de trabajo </a:t>
            </a:r>
            <a:r>
              <a:rPr lang="es-US" dirty="0"/>
              <a:t>por sí, no siendo necesaria la autorización de los progenitores y su relación laboral se regirá por las leyes especiales y los convenios colectivos de trabajo . CCT 430/75 -557/09) y leyes especiales. También pueden hacerlo sus progenitores en ejercicio de la representación CON EL CONSENTIMIENTO del adolescente conform art. 682. </a:t>
            </a:r>
          </a:p>
          <a:p>
            <a:endParaRPr lang="es-US" dirty="0"/>
          </a:p>
          <a:p>
            <a:endParaRPr lang="es-US" dirty="0"/>
          </a:p>
        </p:txBody>
      </p:sp>
    </p:spTree>
    <p:extLst>
      <p:ext uri="{BB962C8B-B14F-4D97-AF65-F5344CB8AC3E}">
        <p14:creationId xmlns:p14="http://schemas.microsoft.com/office/powerpoint/2010/main" val="1092990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FD66F78-2FB2-6848-81CC-7BFB2BFF689D}"/>
              </a:ext>
            </a:extLst>
          </p:cNvPr>
          <p:cNvSpPr txBox="1"/>
          <p:nvPr/>
        </p:nvSpPr>
        <p:spPr>
          <a:xfrm>
            <a:off x="3310759" y="536028"/>
            <a:ext cx="5108027" cy="461665"/>
          </a:xfrm>
          <a:prstGeom prst="rect">
            <a:avLst/>
          </a:prstGeom>
          <a:noFill/>
        </p:spPr>
        <p:txBody>
          <a:bodyPr wrap="square" rtlCol="0">
            <a:spAutoFit/>
          </a:bodyPr>
          <a:lstStyle/>
          <a:p>
            <a:r>
              <a:rPr lang="es-US" sz="2400" dirty="0"/>
              <a:t>RESPONSABILIDAD PARENTAL </a:t>
            </a:r>
          </a:p>
        </p:txBody>
      </p:sp>
      <p:cxnSp>
        <p:nvCxnSpPr>
          <p:cNvPr id="12" name="Conector recto de flecha 11">
            <a:extLst>
              <a:ext uri="{FF2B5EF4-FFF2-40B4-BE49-F238E27FC236}">
                <a16:creationId xmlns:a16="http://schemas.microsoft.com/office/drawing/2014/main" id="{363C974D-BD6F-F947-A571-756A1D321E86}"/>
              </a:ext>
            </a:extLst>
          </p:cNvPr>
          <p:cNvCxnSpPr/>
          <p:nvPr/>
        </p:nvCxnSpPr>
        <p:spPr>
          <a:xfrm flipH="1">
            <a:off x="3216166" y="987972"/>
            <a:ext cx="2554013" cy="472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C14103AB-A2EA-F348-8337-F3D656394CCC}"/>
              </a:ext>
            </a:extLst>
          </p:cNvPr>
          <p:cNvCxnSpPr/>
          <p:nvPr/>
        </p:nvCxnSpPr>
        <p:spPr>
          <a:xfrm>
            <a:off x="5822731" y="987972"/>
            <a:ext cx="2144110"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8B8CA95-D74E-DA47-AC6F-0BEED9774BDA}"/>
              </a:ext>
            </a:extLst>
          </p:cNvPr>
          <p:cNvSpPr txBox="1"/>
          <p:nvPr/>
        </p:nvSpPr>
        <p:spPr>
          <a:xfrm>
            <a:off x="6894786" y="1449216"/>
            <a:ext cx="3132082" cy="369332"/>
          </a:xfrm>
          <a:prstGeom prst="rect">
            <a:avLst/>
          </a:prstGeom>
          <a:noFill/>
        </p:spPr>
        <p:txBody>
          <a:bodyPr wrap="square" rtlCol="0">
            <a:spAutoFit/>
          </a:bodyPr>
          <a:lstStyle/>
          <a:p>
            <a:r>
              <a:rPr lang="es-US" dirty="0"/>
              <a:t>EJERCICIO</a:t>
            </a:r>
          </a:p>
        </p:txBody>
      </p:sp>
      <p:sp>
        <p:nvSpPr>
          <p:cNvPr id="17" name="CuadroTexto 16">
            <a:extLst>
              <a:ext uri="{FF2B5EF4-FFF2-40B4-BE49-F238E27FC236}">
                <a16:creationId xmlns:a16="http://schemas.microsoft.com/office/drawing/2014/main" id="{0B0CBC18-6A6C-6C41-BF38-801E6BF7AEB7}"/>
              </a:ext>
            </a:extLst>
          </p:cNvPr>
          <p:cNvSpPr txBox="1"/>
          <p:nvPr/>
        </p:nvSpPr>
        <p:spPr>
          <a:xfrm>
            <a:off x="1481959" y="1543550"/>
            <a:ext cx="3226675" cy="369332"/>
          </a:xfrm>
          <a:prstGeom prst="rect">
            <a:avLst/>
          </a:prstGeom>
          <a:noFill/>
        </p:spPr>
        <p:txBody>
          <a:bodyPr wrap="square" rtlCol="0">
            <a:spAutoFit/>
          </a:bodyPr>
          <a:lstStyle/>
          <a:p>
            <a:r>
              <a:rPr lang="es-US" dirty="0"/>
              <a:t>TITULARIDAD (ESTATICO)</a:t>
            </a:r>
          </a:p>
        </p:txBody>
      </p:sp>
      <p:cxnSp>
        <p:nvCxnSpPr>
          <p:cNvPr id="19" name="Conector recto de flecha 18">
            <a:extLst>
              <a:ext uri="{FF2B5EF4-FFF2-40B4-BE49-F238E27FC236}">
                <a16:creationId xmlns:a16="http://schemas.microsoft.com/office/drawing/2014/main" id="{20023B6C-ECEF-204D-A142-ECC850EBEE0B}"/>
              </a:ext>
            </a:extLst>
          </p:cNvPr>
          <p:cNvCxnSpPr/>
          <p:nvPr/>
        </p:nvCxnSpPr>
        <p:spPr>
          <a:xfrm>
            <a:off x="1965434" y="1912882"/>
            <a:ext cx="0" cy="336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C32D48A9-2C12-144F-9BC5-22EF71B2DF36}"/>
              </a:ext>
            </a:extLst>
          </p:cNvPr>
          <p:cNvSpPr txBox="1"/>
          <p:nvPr/>
        </p:nvSpPr>
        <p:spPr>
          <a:xfrm>
            <a:off x="1671143" y="2225539"/>
            <a:ext cx="3715397" cy="369332"/>
          </a:xfrm>
          <a:prstGeom prst="rect">
            <a:avLst/>
          </a:prstGeom>
          <a:noFill/>
        </p:spPr>
        <p:txBody>
          <a:bodyPr wrap="square" rtlCol="0">
            <a:spAutoFit/>
          </a:bodyPr>
          <a:lstStyle/>
          <a:p>
            <a:r>
              <a:rPr lang="es-US" dirty="0"/>
              <a:t>EXTINCION: ART. 699</a:t>
            </a:r>
          </a:p>
        </p:txBody>
      </p:sp>
      <p:cxnSp>
        <p:nvCxnSpPr>
          <p:cNvPr id="22" name="Conector recto 21">
            <a:extLst>
              <a:ext uri="{FF2B5EF4-FFF2-40B4-BE49-F238E27FC236}">
                <a16:creationId xmlns:a16="http://schemas.microsoft.com/office/drawing/2014/main" id="{4CF34E07-9724-314B-A84F-CCAF2DB5340C}"/>
              </a:ext>
            </a:extLst>
          </p:cNvPr>
          <p:cNvCxnSpPr>
            <a:cxnSpLocks/>
          </p:cNvCxnSpPr>
          <p:nvPr/>
        </p:nvCxnSpPr>
        <p:spPr>
          <a:xfrm>
            <a:off x="1376855" y="2701159"/>
            <a:ext cx="0" cy="1839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33690224-19A8-E246-8915-DA3D035083ED}"/>
              </a:ext>
            </a:extLst>
          </p:cNvPr>
          <p:cNvCxnSpPr/>
          <p:nvPr/>
        </p:nvCxnSpPr>
        <p:spPr>
          <a:xfrm>
            <a:off x="1387366" y="2711669"/>
            <a:ext cx="578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AE178F4C-29D5-3A4C-9414-BC5E4E583A56}"/>
              </a:ext>
            </a:extLst>
          </p:cNvPr>
          <p:cNvSpPr txBox="1"/>
          <p:nvPr/>
        </p:nvSpPr>
        <p:spPr>
          <a:xfrm>
            <a:off x="2180897" y="2627586"/>
            <a:ext cx="2070538" cy="369332"/>
          </a:xfrm>
          <a:prstGeom prst="rect">
            <a:avLst/>
          </a:prstGeom>
          <a:noFill/>
        </p:spPr>
        <p:txBody>
          <a:bodyPr wrap="square" rtlCol="0">
            <a:spAutoFit/>
          </a:bodyPr>
          <a:lstStyle/>
          <a:p>
            <a:r>
              <a:rPr lang="es-US" dirty="0"/>
              <a:t>MUERTE</a:t>
            </a:r>
          </a:p>
        </p:txBody>
      </p:sp>
      <p:cxnSp>
        <p:nvCxnSpPr>
          <p:cNvPr id="27" name="Conector recto de flecha 26">
            <a:extLst>
              <a:ext uri="{FF2B5EF4-FFF2-40B4-BE49-F238E27FC236}">
                <a16:creationId xmlns:a16="http://schemas.microsoft.com/office/drawing/2014/main" id="{70A86807-445D-2844-83B6-5CCCEDE598B6}"/>
              </a:ext>
            </a:extLst>
          </p:cNvPr>
          <p:cNvCxnSpPr/>
          <p:nvPr/>
        </p:nvCxnSpPr>
        <p:spPr>
          <a:xfrm>
            <a:off x="1387366" y="3184634"/>
            <a:ext cx="578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E4C27848-40C3-D745-9813-9AC416EE9184}"/>
              </a:ext>
            </a:extLst>
          </p:cNvPr>
          <p:cNvSpPr txBox="1"/>
          <p:nvPr/>
        </p:nvSpPr>
        <p:spPr>
          <a:xfrm>
            <a:off x="2180896" y="2996918"/>
            <a:ext cx="3715407" cy="369332"/>
          </a:xfrm>
          <a:prstGeom prst="rect">
            <a:avLst/>
          </a:prstGeom>
          <a:noFill/>
        </p:spPr>
        <p:txBody>
          <a:bodyPr wrap="square" rtlCol="0">
            <a:spAutoFit/>
          </a:bodyPr>
          <a:lstStyle/>
          <a:p>
            <a:r>
              <a:rPr lang="es-US" dirty="0"/>
              <a:t>INSTITUTO MONASTICO</a:t>
            </a:r>
          </a:p>
        </p:txBody>
      </p:sp>
      <p:cxnSp>
        <p:nvCxnSpPr>
          <p:cNvPr id="30" name="Conector recto de flecha 29">
            <a:extLst>
              <a:ext uri="{FF2B5EF4-FFF2-40B4-BE49-F238E27FC236}">
                <a16:creationId xmlns:a16="http://schemas.microsoft.com/office/drawing/2014/main" id="{28C8C9A7-7876-9549-BE28-1A52CACA3172}"/>
              </a:ext>
            </a:extLst>
          </p:cNvPr>
          <p:cNvCxnSpPr/>
          <p:nvPr/>
        </p:nvCxnSpPr>
        <p:spPr>
          <a:xfrm>
            <a:off x="1387366" y="3531476"/>
            <a:ext cx="578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4E8B75BB-21F1-7449-B9DD-0D2EE682FB2A}"/>
              </a:ext>
            </a:extLst>
          </p:cNvPr>
          <p:cNvSpPr txBox="1"/>
          <p:nvPr/>
        </p:nvSpPr>
        <p:spPr>
          <a:xfrm>
            <a:off x="2180895" y="3342290"/>
            <a:ext cx="2527734" cy="369332"/>
          </a:xfrm>
          <a:prstGeom prst="rect">
            <a:avLst/>
          </a:prstGeom>
          <a:noFill/>
        </p:spPr>
        <p:txBody>
          <a:bodyPr wrap="square" rtlCol="0">
            <a:spAutoFit/>
          </a:bodyPr>
          <a:lstStyle/>
          <a:p>
            <a:r>
              <a:rPr lang="es-US" dirty="0"/>
              <a:t>MAYORIA DE EDAD</a:t>
            </a:r>
          </a:p>
        </p:txBody>
      </p:sp>
      <p:cxnSp>
        <p:nvCxnSpPr>
          <p:cNvPr id="33" name="Conector recto de flecha 32">
            <a:extLst>
              <a:ext uri="{FF2B5EF4-FFF2-40B4-BE49-F238E27FC236}">
                <a16:creationId xmlns:a16="http://schemas.microsoft.com/office/drawing/2014/main" id="{7FEFC1C7-3EFD-3249-BA27-176CF8E945B3}"/>
              </a:ext>
            </a:extLst>
          </p:cNvPr>
          <p:cNvCxnSpPr/>
          <p:nvPr/>
        </p:nvCxnSpPr>
        <p:spPr>
          <a:xfrm>
            <a:off x="1376855" y="3888828"/>
            <a:ext cx="5885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28E2488E-BF57-9647-9C87-564DC5F71887}"/>
              </a:ext>
            </a:extLst>
          </p:cNvPr>
          <p:cNvSpPr txBox="1"/>
          <p:nvPr/>
        </p:nvSpPr>
        <p:spPr>
          <a:xfrm>
            <a:off x="2180896" y="3804745"/>
            <a:ext cx="2359574" cy="369332"/>
          </a:xfrm>
          <a:prstGeom prst="rect">
            <a:avLst/>
          </a:prstGeom>
          <a:noFill/>
        </p:spPr>
        <p:txBody>
          <a:bodyPr wrap="square" rtlCol="0">
            <a:spAutoFit/>
          </a:bodyPr>
          <a:lstStyle/>
          <a:p>
            <a:r>
              <a:rPr lang="es-US" dirty="0"/>
              <a:t>EMANCIPACION</a:t>
            </a:r>
          </a:p>
        </p:txBody>
      </p:sp>
      <p:cxnSp>
        <p:nvCxnSpPr>
          <p:cNvPr id="39" name="Conector recto de flecha 38">
            <a:extLst>
              <a:ext uri="{FF2B5EF4-FFF2-40B4-BE49-F238E27FC236}">
                <a16:creationId xmlns:a16="http://schemas.microsoft.com/office/drawing/2014/main" id="{0ADE1BA7-13FB-2F43-A9B2-EF086F4E0781}"/>
              </a:ext>
            </a:extLst>
          </p:cNvPr>
          <p:cNvCxnSpPr/>
          <p:nvPr/>
        </p:nvCxnSpPr>
        <p:spPr>
          <a:xfrm>
            <a:off x="1387366" y="4529959"/>
            <a:ext cx="578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7A20F760-2900-2E41-BD4A-B20630ACBC8D}"/>
              </a:ext>
            </a:extLst>
          </p:cNvPr>
          <p:cNvSpPr txBox="1"/>
          <p:nvPr/>
        </p:nvSpPr>
        <p:spPr>
          <a:xfrm>
            <a:off x="2180895" y="4246180"/>
            <a:ext cx="4945116" cy="369332"/>
          </a:xfrm>
          <a:prstGeom prst="rect">
            <a:avLst/>
          </a:prstGeom>
          <a:noFill/>
        </p:spPr>
        <p:txBody>
          <a:bodyPr wrap="square" rtlCol="0">
            <a:spAutoFit/>
          </a:bodyPr>
          <a:lstStyle/>
          <a:p>
            <a:r>
              <a:rPr lang="es-US" dirty="0"/>
              <a:t>ADOPCION DEL HIJO POR UN 3RO.</a:t>
            </a:r>
          </a:p>
        </p:txBody>
      </p:sp>
      <p:cxnSp>
        <p:nvCxnSpPr>
          <p:cNvPr id="42" name="Conector recto de flecha 41">
            <a:extLst>
              <a:ext uri="{FF2B5EF4-FFF2-40B4-BE49-F238E27FC236}">
                <a16:creationId xmlns:a16="http://schemas.microsoft.com/office/drawing/2014/main" id="{64E7FB43-E1F4-0F42-B7E1-D0166F110D5B}"/>
              </a:ext>
            </a:extLst>
          </p:cNvPr>
          <p:cNvCxnSpPr/>
          <p:nvPr/>
        </p:nvCxnSpPr>
        <p:spPr>
          <a:xfrm>
            <a:off x="1135117" y="1600511"/>
            <a:ext cx="0" cy="3531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B08D027B-4450-8843-A86B-72CA5003F4C1}"/>
              </a:ext>
            </a:extLst>
          </p:cNvPr>
          <p:cNvCxnSpPr/>
          <p:nvPr/>
        </p:nvCxnSpPr>
        <p:spPr>
          <a:xfrm>
            <a:off x="1177158" y="5062936"/>
            <a:ext cx="1996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DEA9AF0D-CA22-5D4B-8E95-661DA554B7C6}"/>
              </a:ext>
            </a:extLst>
          </p:cNvPr>
          <p:cNvCxnSpPr/>
          <p:nvPr/>
        </p:nvCxnSpPr>
        <p:spPr>
          <a:xfrm flipV="1">
            <a:off x="1135117" y="1903842"/>
            <a:ext cx="830317" cy="9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7D353EDD-91AA-2E47-BD94-5FE8BE83D61F}"/>
              </a:ext>
            </a:extLst>
          </p:cNvPr>
          <p:cNvSpPr txBox="1"/>
          <p:nvPr/>
        </p:nvSpPr>
        <p:spPr>
          <a:xfrm>
            <a:off x="1523998" y="4878270"/>
            <a:ext cx="6243135" cy="369332"/>
          </a:xfrm>
          <a:prstGeom prst="rect">
            <a:avLst/>
          </a:prstGeom>
          <a:noFill/>
        </p:spPr>
        <p:txBody>
          <a:bodyPr wrap="square" rtlCol="0">
            <a:spAutoFit/>
          </a:bodyPr>
          <a:lstStyle/>
          <a:p>
            <a:r>
              <a:rPr lang="es-US" dirty="0"/>
              <a:t>PRIVACION ART. 700: SENTENCIA JUDICIAL</a:t>
            </a:r>
          </a:p>
        </p:txBody>
      </p:sp>
      <p:cxnSp>
        <p:nvCxnSpPr>
          <p:cNvPr id="50" name="Conector recto 49">
            <a:extLst>
              <a:ext uri="{FF2B5EF4-FFF2-40B4-BE49-F238E27FC236}">
                <a16:creationId xmlns:a16="http://schemas.microsoft.com/office/drawing/2014/main" id="{A82D5337-D73C-AA4F-9FAC-400797DAB480}"/>
              </a:ext>
            </a:extLst>
          </p:cNvPr>
          <p:cNvCxnSpPr/>
          <p:nvPr/>
        </p:nvCxnSpPr>
        <p:spPr>
          <a:xfrm>
            <a:off x="1545019" y="5247602"/>
            <a:ext cx="0" cy="109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7732B831-7828-F641-86F5-A757C1027725}"/>
              </a:ext>
            </a:extLst>
          </p:cNvPr>
          <p:cNvCxnSpPr/>
          <p:nvPr/>
        </p:nvCxnSpPr>
        <p:spPr>
          <a:xfrm>
            <a:off x="1545019" y="5247602"/>
            <a:ext cx="861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27392541-55E3-1F4D-93A8-7F23DB3C7FA8}"/>
              </a:ext>
            </a:extLst>
          </p:cNvPr>
          <p:cNvCxnSpPr/>
          <p:nvPr/>
        </p:nvCxnSpPr>
        <p:spPr>
          <a:xfrm>
            <a:off x="1545019" y="5793405"/>
            <a:ext cx="8408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EBA0DEE4-B63F-5A4B-9E54-F08E9F7FA510}"/>
              </a:ext>
            </a:extLst>
          </p:cNvPr>
          <p:cNvCxnSpPr/>
          <p:nvPr/>
        </p:nvCxnSpPr>
        <p:spPr>
          <a:xfrm>
            <a:off x="1545019" y="6339208"/>
            <a:ext cx="777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C81B2963-92DE-A840-ADC6-B312E7F76423}"/>
              </a:ext>
            </a:extLst>
          </p:cNvPr>
          <p:cNvSpPr txBox="1"/>
          <p:nvPr/>
        </p:nvSpPr>
        <p:spPr>
          <a:xfrm>
            <a:off x="2596055" y="5235621"/>
            <a:ext cx="2270234" cy="369332"/>
          </a:xfrm>
          <a:prstGeom prst="rect">
            <a:avLst/>
          </a:prstGeom>
          <a:noFill/>
        </p:spPr>
        <p:txBody>
          <a:bodyPr wrap="square" rtlCol="0">
            <a:spAutoFit/>
          </a:bodyPr>
          <a:lstStyle/>
          <a:p>
            <a:r>
              <a:rPr lang="es-US" dirty="0"/>
              <a:t>DELITO</a:t>
            </a:r>
          </a:p>
        </p:txBody>
      </p:sp>
      <p:sp>
        <p:nvSpPr>
          <p:cNvPr id="58" name="CuadroTexto 57">
            <a:extLst>
              <a:ext uri="{FF2B5EF4-FFF2-40B4-BE49-F238E27FC236}">
                <a16:creationId xmlns:a16="http://schemas.microsoft.com/office/drawing/2014/main" id="{79161BBE-6767-E242-B114-3810730002A3}"/>
              </a:ext>
            </a:extLst>
          </p:cNvPr>
          <p:cNvSpPr txBox="1"/>
          <p:nvPr/>
        </p:nvSpPr>
        <p:spPr>
          <a:xfrm>
            <a:off x="2607881" y="5615464"/>
            <a:ext cx="3708833" cy="369332"/>
          </a:xfrm>
          <a:prstGeom prst="rect">
            <a:avLst/>
          </a:prstGeom>
          <a:noFill/>
        </p:spPr>
        <p:txBody>
          <a:bodyPr wrap="square" rtlCol="0">
            <a:spAutoFit/>
          </a:bodyPr>
          <a:lstStyle/>
          <a:p>
            <a:r>
              <a:rPr lang="es-US" dirty="0"/>
              <a:t>ABANDONO, PELIGRO</a:t>
            </a:r>
          </a:p>
        </p:txBody>
      </p:sp>
      <p:sp>
        <p:nvSpPr>
          <p:cNvPr id="59" name="CuadroTexto 58">
            <a:extLst>
              <a:ext uri="{FF2B5EF4-FFF2-40B4-BE49-F238E27FC236}">
                <a16:creationId xmlns:a16="http://schemas.microsoft.com/office/drawing/2014/main" id="{D9BD756F-8AF2-984F-A9F6-22995E221E41}"/>
              </a:ext>
            </a:extLst>
          </p:cNvPr>
          <p:cNvSpPr txBox="1"/>
          <p:nvPr/>
        </p:nvSpPr>
        <p:spPr>
          <a:xfrm>
            <a:off x="2607880" y="6190593"/>
            <a:ext cx="3708821" cy="369332"/>
          </a:xfrm>
          <a:prstGeom prst="rect">
            <a:avLst/>
          </a:prstGeom>
          <a:noFill/>
        </p:spPr>
        <p:txBody>
          <a:bodyPr wrap="square" rtlCol="0">
            <a:spAutoFit/>
          </a:bodyPr>
          <a:lstStyle/>
          <a:p>
            <a:r>
              <a:rPr lang="es-US" dirty="0"/>
              <a:t>ESTADO DE ADOPTABILIDAD</a:t>
            </a:r>
          </a:p>
        </p:txBody>
      </p:sp>
      <p:sp>
        <p:nvSpPr>
          <p:cNvPr id="61" name="Flecha derecha 60">
            <a:extLst>
              <a:ext uri="{FF2B5EF4-FFF2-40B4-BE49-F238E27FC236}">
                <a16:creationId xmlns:a16="http://schemas.microsoft.com/office/drawing/2014/main" id="{F4DE7AB1-BA10-0043-A9CD-188025F7C142}"/>
              </a:ext>
            </a:extLst>
          </p:cNvPr>
          <p:cNvSpPr/>
          <p:nvPr/>
        </p:nvSpPr>
        <p:spPr>
          <a:xfrm>
            <a:off x="8418786" y="1408385"/>
            <a:ext cx="462455"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62" name="CuadroTexto 61">
            <a:extLst>
              <a:ext uri="{FF2B5EF4-FFF2-40B4-BE49-F238E27FC236}">
                <a16:creationId xmlns:a16="http://schemas.microsoft.com/office/drawing/2014/main" id="{791C655B-961F-C546-8293-93F198C2284B}"/>
              </a:ext>
            </a:extLst>
          </p:cNvPr>
          <p:cNvSpPr txBox="1"/>
          <p:nvPr/>
        </p:nvSpPr>
        <p:spPr>
          <a:xfrm>
            <a:off x="9075731" y="1430875"/>
            <a:ext cx="2443606" cy="369332"/>
          </a:xfrm>
          <a:prstGeom prst="rect">
            <a:avLst/>
          </a:prstGeom>
          <a:noFill/>
        </p:spPr>
        <p:txBody>
          <a:bodyPr wrap="square" rtlCol="0">
            <a:spAutoFit/>
          </a:bodyPr>
          <a:lstStyle/>
          <a:p>
            <a:r>
              <a:rPr lang="es-US" dirty="0">
                <a:hlinkClick r:id="" action="ppaction://noaction">
                  <a:snd r:embed="rId2" name="chimes.wav"/>
                </a:hlinkClick>
              </a:rPr>
              <a:t>COPARENTALIDAD</a:t>
            </a:r>
            <a:endParaRPr lang="es-US" dirty="0"/>
          </a:p>
        </p:txBody>
      </p:sp>
      <p:cxnSp>
        <p:nvCxnSpPr>
          <p:cNvPr id="67" name="Conector recto de flecha 66">
            <a:extLst>
              <a:ext uri="{FF2B5EF4-FFF2-40B4-BE49-F238E27FC236}">
                <a16:creationId xmlns:a16="http://schemas.microsoft.com/office/drawing/2014/main" id="{E2B14A35-9420-E842-8D4D-04D79FE1B2BD}"/>
              </a:ext>
            </a:extLst>
          </p:cNvPr>
          <p:cNvCxnSpPr/>
          <p:nvPr/>
        </p:nvCxnSpPr>
        <p:spPr>
          <a:xfrm flipH="1">
            <a:off x="8040414" y="1912882"/>
            <a:ext cx="840827" cy="336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9E1182C3-93EF-F947-9235-FE7A05C7E0E8}"/>
              </a:ext>
            </a:extLst>
          </p:cNvPr>
          <p:cNvCxnSpPr/>
          <p:nvPr/>
        </p:nvCxnSpPr>
        <p:spPr>
          <a:xfrm>
            <a:off x="8881240" y="1912882"/>
            <a:ext cx="914401" cy="31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E9107050-3B86-8D4F-A172-CF6FC3BDD2F2}"/>
              </a:ext>
            </a:extLst>
          </p:cNvPr>
          <p:cNvSpPr txBox="1"/>
          <p:nvPr/>
        </p:nvSpPr>
        <p:spPr>
          <a:xfrm>
            <a:off x="6222124" y="2425685"/>
            <a:ext cx="2070538" cy="646331"/>
          </a:xfrm>
          <a:prstGeom prst="rect">
            <a:avLst/>
          </a:prstGeom>
          <a:noFill/>
        </p:spPr>
        <p:txBody>
          <a:bodyPr wrap="square" rtlCol="0">
            <a:spAutoFit/>
          </a:bodyPr>
          <a:lstStyle/>
          <a:p>
            <a:r>
              <a:rPr lang="es-US" dirty="0"/>
              <a:t>PROGENITORES QUE CONVIVEN</a:t>
            </a:r>
          </a:p>
        </p:txBody>
      </p:sp>
      <p:sp>
        <p:nvSpPr>
          <p:cNvPr id="71" name="CuadroTexto 70">
            <a:extLst>
              <a:ext uri="{FF2B5EF4-FFF2-40B4-BE49-F238E27FC236}">
                <a16:creationId xmlns:a16="http://schemas.microsoft.com/office/drawing/2014/main" id="{1D840D81-2346-FC41-823C-C7137A7DF6C7}"/>
              </a:ext>
            </a:extLst>
          </p:cNvPr>
          <p:cNvSpPr txBox="1"/>
          <p:nvPr/>
        </p:nvSpPr>
        <p:spPr>
          <a:xfrm>
            <a:off x="8881240" y="2410205"/>
            <a:ext cx="2443606" cy="646331"/>
          </a:xfrm>
          <a:prstGeom prst="rect">
            <a:avLst/>
          </a:prstGeom>
          <a:noFill/>
        </p:spPr>
        <p:txBody>
          <a:bodyPr wrap="square" rtlCol="0">
            <a:spAutoFit/>
          </a:bodyPr>
          <a:lstStyle/>
          <a:p>
            <a:r>
              <a:rPr lang="es-US" dirty="0"/>
              <a:t>PROGENITORES QUE NO CONVIVEN</a:t>
            </a:r>
          </a:p>
        </p:txBody>
      </p:sp>
      <p:sp>
        <p:nvSpPr>
          <p:cNvPr id="73" name="Cinta hacia arriba 72">
            <a:extLst>
              <a:ext uri="{FF2B5EF4-FFF2-40B4-BE49-F238E27FC236}">
                <a16:creationId xmlns:a16="http://schemas.microsoft.com/office/drawing/2014/main" id="{3A96694C-C79A-5848-93F8-9AEC729F0669}"/>
              </a:ext>
            </a:extLst>
          </p:cNvPr>
          <p:cNvSpPr/>
          <p:nvPr/>
        </p:nvSpPr>
        <p:spPr>
          <a:xfrm>
            <a:off x="6653048" y="3392187"/>
            <a:ext cx="4477406" cy="932083"/>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EJERCICIO CONJUNTO</a:t>
            </a:r>
          </a:p>
        </p:txBody>
      </p:sp>
      <p:sp>
        <p:nvSpPr>
          <p:cNvPr id="74" name="CuadroTexto 73">
            <a:extLst>
              <a:ext uri="{FF2B5EF4-FFF2-40B4-BE49-F238E27FC236}">
                <a16:creationId xmlns:a16="http://schemas.microsoft.com/office/drawing/2014/main" id="{6FB56C08-CF9C-184C-8D7E-E736D566F6DA}"/>
              </a:ext>
            </a:extLst>
          </p:cNvPr>
          <p:cNvSpPr txBox="1"/>
          <p:nvPr/>
        </p:nvSpPr>
        <p:spPr>
          <a:xfrm>
            <a:off x="6821227" y="4529959"/>
            <a:ext cx="4382802" cy="1477328"/>
          </a:xfrm>
          <a:prstGeom prst="rect">
            <a:avLst/>
          </a:prstGeom>
          <a:noFill/>
        </p:spPr>
        <p:txBody>
          <a:bodyPr wrap="square" rtlCol="0">
            <a:spAutoFit/>
          </a:bodyPr>
          <a:lstStyle/>
          <a:p>
            <a:pPr algn="ctr"/>
            <a:r>
              <a:rPr lang="es-US" dirty="0"/>
              <a:t>PRINCIPIO: PRESUNCION DE CONFORMIDAD, EXCEPTO CONFORMIDAD EXPRESA CONJUNTA POR EL ART. 645 O EXPRESA OPOSICION DEL OTRO.</a:t>
            </a:r>
          </a:p>
        </p:txBody>
      </p:sp>
      <p:sp>
        <p:nvSpPr>
          <p:cNvPr id="75" name="CuadroTexto 74">
            <a:extLst>
              <a:ext uri="{FF2B5EF4-FFF2-40B4-BE49-F238E27FC236}">
                <a16:creationId xmlns:a16="http://schemas.microsoft.com/office/drawing/2014/main" id="{90D4AB55-E499-4E40-9F25-A0D81DF583EA}"/>
              </a:ext>
            </a:extLst>
          </p:cNvPr>
          <p:cNvSpPr txBox="1"/>
          <p:nvPr/>
        </p:nvSpPr>
        <p:spPr>
          <a:xfrm>
            <a:off x="6096000" y="6106510"/>
            <a:ext cx="5265679" cy="646331"/>
          </a:xfrm>
          <a:prstGeom prst="rect">
            <a:avLst/>
          </a:prstGeom>
          <a:noFill/>
          <a:ln w="38100">
            <a:solidFill>
              <a:srgbClr val="00B050"/>
            </a:solidFill>
          </a:ln>
        </p:spPr>
        <p:txBody>
          <a:bodyPr wrap="square" rtlCol="0">
            <a:spAutoFit/>
          </a:bodyPr>
          <a:lstStyle/>
          <a:p>
            <a:r>
              <a:rPr lang="es-US" b="1" dirty="0"/>
              <a:t>UNILATERAL: </a:t>
            </a:r>
            <a:r>
              <a:rPr lang="es-US" dirty="0"/>
              <a:t>MUERTE, APF, PRIVACION, UNICO VINCULO O DOBLE VINCULO JUDICIAL</a:t>
            </a:r>
          </a:p>
        </p:txBody>
      </p:sp>
    </p:spTree>
    <p:extLst>
      <p:ext uri="{BB962C8B-B14F-4D97-AF65-F5344CB8AC3E}">
        <p14:creationId xmlns:p14="http://schemas.microsoft.com/office/powerpoint/2010/main" val="6720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3"/>
                                        </p:tgtEl>
                                        <p:attrNameLst>
                                          <p:attrName>style.color</p:attrName>
                                        </p:attrNameLst>
                                      </p:cBhvr>
                                      <p:by>
                                        <p:hsl h="7200000" s="0" l="0"/>
                                      </p:by>
                                    </p:animClr>
                                    <p:animClr clrSpc="hsl" dir="cw">
                                      <p:cBhvr>
                                        <p:cTn id="7" dur="500" fill="hold"/>
                                        <p:tgtEl>
                                          <p:spTgt spid="73"/>
                                        </p:tgtEl>
                                        <p:attrNameLst>
                                          <p:attrName>fillcolor</p:attrName>
                                        </p:attrNameLst>
                                      </p:cBhvr>
                                      <p:by>
                                        <p:hsl h="7200000" s="0" l="0"/>
                                      </p:by>
                                    </p:animClr>
                                    <p:animClr clrSpc="hsl" dir="cw">
                                      <p:cBhvr>
                                        <p:cTn id="8" dur="500" fill="hold"/>
                                        <p:tgtEl>
                                          <p:spTgt spid="73"/>
                                        </p:tgtEl>
                                        <p:attrNameLst>
                                          <p:attrName>stroke.color</p:attrName>
                                        </p:attrNameLst>
                                      </p:cBhvr>
                                      <p:by>
                                        <p:hsl h="7200000" s="0" l="0"/>
                                      </p:by>
                                    </p:animClr>
                                    <p:set>
                                      <p:cBhvr>
                                        <p:cTn id="9" dur="500" fill="hold"/>
                                        <p:tgtEl>
                                          <p:spTgt spid="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F3CB84-6FAA-214F-96E4-69E3E2B8D873}"/>
              </a:ext>
            </a:extLst>
          </p:cNvPr>
          <p:cNvSpPr txBox="1"/>
          <p:nvPr/>
        </p:nvSpPr>
        <p:spPr>
          <a:xfrm>
            <a:off x="1965434" y="126237"/>
            <a:ext cx="7798676" cy="369332"/>
          </a:xfrm>
          <a:prstGeom prst="rect">
            <a:avLst/>
          </a:prstGeom>
          <a:noFill/>
        </p:spPr>
        <p:txBody>
          <a:bodyPr wrap="square" rtlCol="0">
            <a:spAutoFit/>
          </a:bodyPr>
          <a:lstStyle/>
          <a:p>
            <a:r>
              <a:rPr lang="es-US" dirty="0"/>
              <a:t>PRIVACION DE LA RESPONSABILIDAD PARENTAL</a:t>
            </a:r>
          </a:p>
        </p:txBody>
      </p:sp>
      <p:cxnSp>
        <p:nvCxnSpPr>
          <p:cNvPr id="4" name="Conector recto de flecha 3">
            <a:extLst>
              <a:ext uri="{FF2B5EF4-FFF2-40B4-BE49-F238E27FC236}">
                <a16:creationId xmlns:a16="http://schemas.microsoft.com/office/drawing/2014/main" id="{5A9A7682-480F-784C-8709-088C8938951B}"/>
              </a:ext>
            </a:extLst>
          </p:cNvPr>
          <p:cNvCxnSpPr/>
          <p:nvPr/>
        </p:nvCxnSpPr>
        <p:spPr>
          <a:xfrm flipH="1">
            <a:off x="2112579" y="495569"/>
            <a:ext cx="1996966" cy="1072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D646D6A2-C28E-BF42-AD8A-57EB74D92853}"/>
              </a:ext>
            </a:extLst>
          </p:cNvPr>
          <p:cNvCxnSpPr>
            <a:cxnSpLocks/>
          </p:cNvCxnSpPr>
          <p:nvPr/>
        </p:nvCxnSpPr>
        <p:spPr>
          <a:xfrm>
            <a:off x="4109545" y="495569"/>
            <a:ext cx="1981199" cy="98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B361807-6CDA-354B-994B-39C9CF9721D7}"/>
              </a:ext>
            </a:extLst>
          </p:cNvPr>
          <p:cNvSpPr txBox="1"/>
          <p:nvPr/>
        </p:nvSpPr>
        <p:spPr>
          <a:xfrm>
            <a:off x="1261241" y="1696687"/>
            <a:ext cx="2364828" cy="646331"/>
          </a:xfrm>
          <a:prstGeom prst="rect">
            <a:avLst/>
          </a:prstGeom>
          <a:noFill/>
        </p:spPr>
        <p:txBody>
          <a:bodyPr wrap="square" rtlCol="0">
            <a:spAutoFit/>
          </a:bodyPr>
          <a:lstStyle/>
          <a:p>
            <a:r>
              <a:rPr lang="es-US" dirty="0"/>
              <a:t>PROCESO JUDICIAL ART. 700</a:t>
            </a:r>
          </a:p>
        </p:txBody>
      </p:sp>
      <p:sp>
        <p:nvSpPr>
          <p:cNvPr id="8" name="CuadroTexto 7">
            <a:extLst>
              <a:ext uri="{FF2B5EF4-FFF2-40B4-BE49-F238E27FC236}">
                <a16:creationId xmlns:a16="http://schemas.microsoft.com/office/drawing/2014/main" id="{D2BA7533-B30C-5D4A-8F48-98BE042C38A3}"/>
              </a:ext>
            </a:extLst>
          </p:cNvPr>
          <p:cNvSpPr txBox="1"/>
          <p:nvPr/>
        </p:nvSpPr>
        <p:spPr>
          <a:xfrm>
            <a:off x="5559972" y="1609555"/>
            <a:ext cx="3184635" cy="646331"/>
          </a:xfrm>
          <a:prstGeom prst="rect">
            <a:avLst/>
          </a:prstGeom>
          <a:noFill/>
        </p:spPr>
        <p:txBody>
          <a:bodyPr wrap="square" rtlCol="0">
            <a:spAutoFit/>
          </a:bodyPr>
          <a:lstStyle/>
          <a:p>
            <a:r>
              <a:rPr lang="es-US" dirty="0"/>
              <a:t>AUTOMATICAS</a:t>
            </a:r>
          </a:p>
          <a:p>
            <a:r>
              <a:rPr lang="es-US" dirty="0"/>
              <a:t>ART. 700BIS. </a:t>
            </a:r>
          </a:p>
        </p:txBody>
      </p:sp>
      <p:sp>
        <p:nvSpPr>
          <p:cNvPr id="9" name="Flecha abajo 8">
            <a:extLst>
              <a:ext uri="{FF2B5EF4-FFF2-40B4-BE49-F238E27FC236}">
                <a16:creationId xmlns:a16="http://schemas.microsoft.com/office/drawing/2014/main" id="{2B947A61-C5A5-1C46-A6E3-D624BD257A7E}"/>
              </a:ext>
            </a:extLst>
          </p:cNvPr>
          <p:cNvSpPr/>
          <p:nvPr/>
        </p:nvSpPr>
        <p:spPr>
          <a:xfrm>
            <a:off x="6615683" y="2400659"/>
            <a:ext cx="484632"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05850C25-01C3-9444-BAD5-72B4E9068E92}"/>
              </a:ext>
            </a:extLst>
          </p:cNvPr>
          <p:cNvSpPr txBox="1"/>
          <p:nvPr/>
        </p:nvSpPr>
        <p:spPr>
          <a:xfrm>
            <a:off x="7809186" y="1464782"/>
            <a:ext cx="3426371" cy="1200329"/>
          </a:xfrm>
          <a:prstGeom prst="rect">
            <a:avLst/>
          </a:prstGeom>
          <a:noFill/>
        </p:spPr>
        <p:txBody>
          <a:bodyPr wrap="square" rtlCol="0">
            <a:spAutoFit/>
          </a:bodyPr>
          <a:lstStyle/>
          <a:p>
            <a:r>
              <a:rPr lang="es-US" dirty="0"/>
              <a:t>LEY </a:t>
            </a:r>
            <a:r>
              <a:rPr lang="es-US" dirty="0">
                <a:solidFill>
                  <a:srgbClr val="FFC000"/>
                </a:solidFill>
              </a:rPr>
              <a:t>27.363</a:t>
            </a:r>
            <a:r>
              <a:rPr lang="es-US" dirty="0">
                <a:solidFill>
                  <a:srgbClr val="FFC000"/>
                </a:solidFill>
                <a:hlinkClick r:id="rId2">
                  <a:extLst>
                    <a:ext uri="{A12FA001-AC4F-418D-AE19-62706E023703}">
                      <ahyp:hlinkClr xmlns:ahyp="http://schemas.microsoft.com/office/drawing/2018/hyperlinkcolor" val="tx"/>
                    </a:ext>
                  </a:extLst>
                </a:hlinkClick>
              </a:rPr>
              <a:t>http://servicios.infoleg.gob.ar/infolegInternet/anexos/275000-279999/276135/norma.htm</a:t>
            </a:r>
            <a:endParaRPr lang="es-US" dirty="0">
              <a:solidFill>
                <a:srgbClr val="FFC000"/>
              </a:solidFill>
            </a:endParaRPr>
          </a:p>
        </p:txBody>
      </p:sp>
      <p:sp>
        <p:nvSpPr>
          <p:cNvPr id="11" name="CuadroTexto 10">
            <a:extLst>
              <a:ext uri="{FF2B5EF4-FFF2-40B4-BE49-F238E27FC236}">
                <a16:creationId xmlns:a16="http://schemas.microsoft.com/office/drawing/2014/main" id="{38A50DC3-8F30-794B-B141-C46B67AE78FE}"/>
              </a:ext>
            </a:extLst>
          </p:cNvPr>
          <p:cNvSpPr txBox="1"/>
          <p:nvPr/>
        </p:nvSpPr>
        <p:spPr>
          <a:xfrm>
            <a:off x="1135117" y="3191763"/>
            <a:ext cx="9995338" cy="3600986"/>
          </a:xfrm>
          <a:prstGeom prst="rect">
            <a:avLst/>
          </a:prstGeom>
          <a:noFill/>
        </p:spPr>
        <p:txBody>
          <a:bodyPr wrap="square" rtlCol="0">
            <a:spAutoFit/>
          </a:bodyPr>
          <a:lstStyle/>
          <a:p>
            <a:pPr algn="just" fontAlgn="base"/>
            <a:r>
              <a:rPr lang="es-US" sz="1400" dirty="0"/>
              <a:t>Artículo 700 bis: Cualquiera de los progenitores queda privado de la responsabilidad parental por:</a:t>
            </a:r>
          </a:p>
          <a:p>
            <a:pPr algn="just" fontAlgn="base"/>
            <a:r>
              <a:rPr lang="es-US" sz="1400" dirty="0"/>
              <a:t>a) Ser condenado como autor, coautor, instigador o cómplice del delito de homicidio agravado por el vínculo o mediando violencia de género conforme lo previsto en el artículo 80, incisos 1 y 11 del Código Penal de la Nación, en contra del otro progenitor;</a:t>
            </a:r>
          </a:p>
          <a:p>
            <a:pPr algn="just" fontAlgn="base"/>
            <a:r>
              <a:rPr lang="es-US" sz="1400" dirty="0"/>
              <a:t>b) Ser condenado como autor, coautor, instigador o cómplice del delito de lesiones previstas en el artículo 91 del Código Penal, contra el otro progenitor, o contra el hijo o hija de que se trata;</a:t>
            </a:r>
          </a:p>
          <a:p>
            <a:pPr algn="just" fontAlgn="base"/>
            <a:r>
              <a:rPr lang="es-US" sz="1400" dirty="0"/>
              <a:t>c) Ser condenado como autor, coautor, instigador o cómplice del delito contra la integridad sexual previsto en el artículo 119 del Código Penal de la Nación, cometido contra el hijo o hija de que se trata.</a:t>
            </a:r>
          </a:p>
          <a:p>
            <a:pPr algn="just" fontAlgn="base"/>
            <a:endParaRPr lang="es-US" sz="1400" dirty="0"/>
          </a:p>
          <a:p>
            <a:pPr algn="just" fontAlgn="base"/>
            <a:r>
              <a:rPr lang="es-US" sz="1400" dirty="0"/>
              <a:t>La privación operará también cuando los delitos descriptos se configuren en grado de tentativa, si correspondiere.</a:t>
            </a:r>
          </a:p>
          <a:p>
            <a:pPr algn="just" fontAlgn="base"/>
            <a:r>
              <a:rPr lang="es-US" sz="1400" dirty="0"/>
              <a:t>La condena penal firme produce de pleno derecho la privación de la responsabilidad parental. La sentencia definitiva debe ser comunicada al Ministerio Público a los fines de lo previsto en el artículo 703, teniéndose en cuenta la asistencia letrada establecida en el artículo 26, segundo párrafo y a la autoridad de protección de los derechos de las niñas, niños y adolescentes competente en cada jurisdicción, a efectos de que proceda en sede civil, a los efectos de este artículo. Se deberá observar lo previsto en el artículo 27 de la Ley 26061.</a:t>
            </a:r>
          </a:p>
          <a:p>
            <a:endParaRPr lang="es-US" dirty="0"/>
          </a:p>
        </p:txBody>
      </p:sp>
    </p:spTree>
    <p:extLst>
      <p:ext uri="{BB962C8B-B14F-4D97-AF65-F5344CB8AC3E}">
        <p14:creationId xmlns:p14="http://schemas.microsoft.com/office/powerpoint/2010/main" val="1295771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B5376D-05C5-1642-95DA-7DFA90A9EAC6}"/>
              </a:ext>
            </a:extLst>
          </p:cNvPr>
          <p:cNvSpPr txBox="1"/>
          <p:nvPr/>
        </p:nvSpPr>
        <p:spPr>
          <a:xfrm>
            <a:off x="1061545" y="1"/>
            <a:ext cx="9709236" cy="6463308"/>
          </a:xfrm>
          <a:prstGeom prst="rect">
            <a:avLst/>
          </a:prstGeom>
          <a:noFill/>
          <a:ln w="57150">
            <a:solidFill>
              <a:srgbClr val="00B050"/>
            </a:solidFill>
          </a:ln>
        </p:spPr>
        <p:txBody>
          <a:bodyPr wrap="square" rtlCol="0">
            <a:spAutoFit/>
          </a:bodyPr>
          <a:lstStyle/>
          <a:p>
            <a:r>
              <a:rPr lang="es-US" dirty="0"/>
              <a:t>ART. 641. EJERCICIO DE LA RESPONSABILIDAD PARENTAL:</a:t>
            </a:r>
          </a:p>
          <a:p>
            <a:endParaRPr lang="es-US" dirty="0"/>
          </a:p>
          <a:p>
            <a:r>
              <a:rPr lang="es-US" dirty="0"/>
              <a:t>PRINCIPIO GENERAL:                     AMBOS PROGENITORES</a:t>
            </a:r>
          </a:p>
          <a:p>
            <a:endParaRPr lang="es-US" dirty="0"/>
          </a:p>
          <a:p>
            <a:r>
              <a:rPr lang="es-US" dirty="0"/>
              <a:t>                                                          SE PRESUME QUE LOS ACTOS COTIDIANOS REALIZADOS POR UNO DE ELLOS CUENTA CON LA CONFORMIDAD DEL OTRO </a:t>
            </a:r>
            <a:r>
              <a:rPr lang="es-US" dirty="0">
                <a:solidFill>
                  <a:srgbClr val="FF0000"/>
                </a:solidFill>
              </a:rPr>
              <a:t>EXCEPTO ART. 645 U OPOSICION EXPRESA JUDICIAL O EXTRAJUDICIAL, NOTIFICADA FEHACIENTEMENTE POR EJEMPLO ACTA DE CONSTATACION. </a:t>
            </a:r>
          </a:p>
          <a:p>
            <a:endParaRPr lang="es-US" dirty="0">
              <a:solidFill>
                <a:srgbClr val="FF0000"/>
              </a:solidFill>
            </a:endParaRPr>
          </a:p>
          <a:p>
            <a:r>
              <a:rPr lang="es-US" dirty="0"/>
              <a:t>CASO DE LOS PADRES QUE NO CONVIVEN, IMPORTANCIA DEL PLAN DE PARENTALIDAD QUE SEA BIEN DETALLADO (EP).</a:t>
            </a:r>
          </a:p>
          <a:p>
            <a:endParaRPr lang="es-US" dirty="0"/>
          </a:p>
          <a:p>
            <a:r>
              <a:rPr lang="es-US" dirty="0"/>
              <a:t>UNILATERAL EN CASO DE MUERTE, AUSENCIA CON PRESUNCION DE FALLECIIENTO, PRIVACION DE LA RESPONSABILIDAD PARENTAL O SUSPENSIÓN DEL EJERCICIO. </a:t>
            </a:r>
          </a:p>
          <a:p>
            <a:endParaRPr lang="es-US" dirty="0"/>
          </a:p>
          <a:p>
            <a:r>
              <a:rPr lang="es-US" dirty="0"/>
              <a:t>INEXISTENCIA DE PROGENITORES QUE EJERZAN LA RP: ART. 104. REGLAS DE LA TUTELA. </a:t>
            </a:r>
          </a:p>
          <a:p>
            <a:endParaRPr lang="es-US" dirty="0"/>
          </a:p>
          <a:p>
            <a:r>
              <a:rPr lang="es-US" dirty="0"/>
              <a:t>ART. 644. PROGENITORES ADOLESCENTES            ASENTIMIENTO DE CUALQUIERA DE SUS PROGENITORES</a:t>
            </a:r>
          </a:p>
          <a:p>
            <a:endParaRPr lang="es-US" dirty="0"/>
          </a:p>
          <a:p>
            <a:endParaRPr lang="es-US" dirty="0"/>
          </a:p>
          <a:p>
            <a:r>
              <a:rPr lang="es-US" dirty="0"/>
              <a:t> </a:t>
            </a:r>
          </a:p>
        </p:txBody>
      </p:sp>
      <p:cxnSp>
        <p:nvCxnSpPr>
          <p:cNvPr id="4" name="Conector recto de flecha 3">
            <a:extLst>
              <a:ext uri="{FF2B5EF4-FFF2-40B4-BE49-F238E27FC236}">
                <a16:creationId xmlns:a16="http://schemas.microsoft.com/office/drawing/2014/main" id="{E596C9BF-DEBF-A64A-813D-50A60A582782}"/>
              </a:ext>
            </a:extLst>
          </p:cNvPr>
          <p:cNvCxnSpPr/>
          <p:nvPr/>
        </p:nvCxnSpPr>
        <p:spPr>
          <a:xfrm>
            <a:off x="3652101" y="836062"/>
            <a:ext cx="10738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Conector recto de flecha 5">
            <a:extLst>
              <a:ext uri="{FF2B5EF4-FFF2-40B4-BE49-F238E27FC236}">
                <a16:creationId xmlns:a16="http://schemas.microsoft.com/office/drawing/2014/main" id="{AC1FFDF2-C376-C444-80DC-F83BB76156E4}"/>
              </a:ext>
            </a:extLst>
          </p:cNvPr>
          <p:cNvCxnSpPr/>
          <p:nvPr/>
        </p:nvCxnSpPr>
        <p:spPr>
          <a:xfrm>
            <a:off x="3630836" y="836062"/>
            <a:ext cx="1095153" cy="5209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Más 6">
            <a:extLst>
              <a:ext uri="{FF2B5EF4-FFF2-40B4-BE49-F238E27FC236}">
                <a16:creationId xmlns:a16="http://schemas.microsoft.com/office/drawing/2014/main" id="{7DFB712E-E9C9-8F49-87DE-B0AD17B903CE}"/>
              </a:ext>
            </a:extLst>
          </p:cNvPr>
          <p:cNvSpPr/>
          <p:nvPr/>
        </p:nvSpPr>
        <p:spPr>
          <a:xfrm>
            <a:off x="5916163" y="4870078"/>
            <a:ext cx="669852" cy="616688"/>
          </a:xfrm>
          <a:prstGeom prst="mathPlus">
            <a:avLst>
              <a:gd name="adj1" fmla="val 20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rgbClr val="92D050"/>
              </a:solidFill>
            </a:endParaRPr>
          </a:p>
        </p:txBody>
      </p:sp>
    </p:spTree>
    <p:extLst>
      <p:ext uri="{BB962C8B-B14F-4D97-AF65-F5344CB8AC3E}">
        <p14:creationId xmlns:p14="http://schemas.microsoft.com/office/powerpoint/2010/main" val="400151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0233A-3F73-4943-A4E0-3456D91BED08}"/>
              </a:ext>
            </a:extLst>
          </p:cNvPr>
          <p:cNvSpPr>
            <a:spLocks noGrp="1"/>
          </p:cNvSpPr>
          <p:nvPr>
            <p:ph type="title"/>
          </p:nvPr>
        </p:nvSpPr>
        <p:spPr>
          <a:xfrm>
            <a:off x="1103585" y="166925"/>
            <a:ext cx="9466553" cy="1987696"/>
          </a:xfrm>
        </p:spPr>
        <p:txBody>
          <a:bodyPr>
            <a:normAutofit/>
          </a:bodyPr>
          <a:lstStyle/>
          <a:p>
            <a:pPr algn="ctr"/>
            <a:r>
              <a:rPr lang="es-US" sz="2400" dirty="0"/>
              <a:t>ACTOS QUE REQUIEREN EL CONSENTIMIENTO DE AMBOS PROGENITORES Y EL CONSENTIMIENTO DEL HIJO ADOLESCENTE. ART. 645 CCCN.</a:t>
            </a:r>
            <a:br>
              <a:rPr lang="es-US" sz="2400" dirty="0"/>
            </a:br>
            <a:r>
              <a:rPr lang="es-US" sz="2400" dirty="0"/>
              <a:t>Enumeración de excepción y taxativa</a:t>
            </a:r>
          </a:p>
        </p:txBody>
      </p:sp>
      <p:sp>
        <p:nvSpPr>
          <p:cNvPr id="3" name="Marcador de contenido 2">
            <a:extLst>
              <a:ext uri="{FF2B5EF4-FFF2-40B4-BE49-F238E27FC236}">
                <a16:creationId xmlns:a16="http://schemas.microsoft.com/office/drawing/2014/main" id="{50829198-4342-1041-AAAD-93CC08943761}"/>
              </a:ext>
            </a:extLst>
          </p:cNvPr>
          <p:cNvSpPr>
            <a:spLocks noGrp="1"/>
          </p:cNvSpPr>
          <p:nvPr>
            <p:ph idx="1"/>
          </p:nvPr>
        </p:nvSpPr>
        <p:spPr>
          <a:xfrm>
            <a:off x="1103586" y="2052116"/>
            <a:ext cx="9466553" cy="3997828"/>
          </a:xfrm>
        </p:spPr>
        <p:txBody>
          <a:bodyPr>
            <a:normAutofit fontScale="92500"/>
          </a:bodyPr>
          <a:lstStyle/>
          <a:p>
            <a:r>
              <a:rPr lang="es-US" dirty="0"/>
              <a:t>AUTORIZACION PARA CONTRAER MATRIMONIO DEL HIJO MENOR DE 16 AÑOS.</a:t>
            </a:r>
          </a:p>
          <a:p>
            <a:r>
              <a:rPr lang="es-US" dirty="0"/>
              <a:t>AUTORIZACION PARA INGRESAR EN COMUNIDADES RELIGIOSAS. (art. 14.1 CDN libertad de conciencia y de religión).</a:t>
            </a:r>
          </a:p>
          <a:p>
            <a:r>
              <a:rPr lang="es-US" dirty="0"/>
              <a:t>AUTORIZACION PARA SALIER DEL PAIS O CAMBIO DE RESIDENCIA PERMANENTE EN EL EXTRANJERO. (art. 14 de la Disp. 3328/2015 de la DNM).</a:t>
            </a:r>
          </a:p>
          <a:p>
            <a:r>
              <a:rPr lang="es-US" dirty="0"/>
              <a:t>AUTORIZACION PARA ESTAR EN JUICIO.</a:t>
            </a:r>
          </a:p>
          <a:p>
            <a:r>
              <a:rPr lang="es-US" dirty="0"/>
              <a:t>ADMINISTRAR LOS BIENES DE LOS HIJOS. </a:t>
            </a:r>
          </a:p>
          <a:p>
            <a:pPr marL="6160" indent="0">
              <a:buNone/>
            </a:pPr>
            <a:r>
              <a:rPr lang="es-US" dirty="0"/>
              <a:t>CONSENTIMIENTO EXPRESO DEL ADOLESCENTE: ART. 262 CCCN</a:t>
            </a:r>
          </a:p>
        </p:txBody>
      </p:sp>
    </p:spTree>
    <p:extLst>
      <p:ext uri="{BB962C8B-B14F-4D97-AF65-F5344CB8AC3E}">
        <p14:creationId xmlns:p14="http://schemas.microsoft.com/office/powerpoint/2010/main" val="1697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6A35A-3E61-8645-B788-05B845AC5C04}"/>
              </a:ext>
            </a:extLst>
          </p:cNvPr>
          <p:cNvSpPr>
            <a:spLocks noGrp="1"/>
          </p:cNvSpPr>
          <p:nvPr>
            <p:ph type="title"/>
          </p:nvPr>
        </p:nvSpPr>
        <p:spPr>
          <a:xfrm>
            <a:off x="1156138" y="84084"/>
            <a:ext cx="9414001" cy="725213"/>
          </a:xfrm>
        </p:spPr>
        <p:txBody>
          <a:bodyPr/>
          <a:lstStyle/>
          <a:p>
            <a:pPr algn="l"/>
            <a:r>
              <a:rPr lang="es-US" dirty="0"/>
              <a:t>Administración de los bienes de los hijos:</a:t>
            </a:r>
          </a:p>
        </p:txBody>
      </p:sp>
      <p:sp>
        <p:nvSpPr>
          <p:cNvPr id="3" name="Marcador de contenido 2">
            <a:extLst>
              <a:ext uri="{FF2B5EF4-FFF2-40B4-BE49-F238E27FC236}">
                <a16:creationId xmlns:a16="http://schemas.microsoft.com/office/drawing/2014/main" id="{D6F34647-E4C2-104A-ADB7-A5BB397E970C}"/>
              </a:ext>
            </a:extLst>
          </p:cNvPr>
          <p:cNvSpPr>
            <a:spLocks noGrp="1"/>
          </p:cNvSpPr>
          <p:nvPr>
            <p:ph idx="1"/>
          </p:nvPr>
        </p:nvSpPr>
        <p:spPr>
          <a:xfrm>
            <a:off x="1282262" y="735725"/>
            <a:ext cx="9287877" cy="5854262"/>
          </a:xfrm>
        </p:spPr>
        <p:txBody>
          <a:bodyPr>
            <a:normAutofit lnSpcReduction="10000"/>
          </a:bodyPr>
          <a:lstStyle/>
          <a:p>
            <a:r>
              <a:rPr lang="es-US" dirty="0"/>
              <a:t>Es ejercida en común por los progenitores cuando ambos estén en ejercicio de la responsabilidad parental. ART. 645 INC E) CONSENTIMIENTO EXPRESO DE AMBOS.</a:t>
            </a:r>
          </a:p>
          <a:p>
            <a:r>
              <a:rPr lang="es-US" dirty="0"/>
              <a:t>Los actos conservatorios pueden ser otorgados indistintamente por cualquiera de los progenitores. </a:t>
            </a:r>
          </a:p>
          <a:p>
            <a:r>
              <a:rPr lang="es-US" dirty="0"/>
              <a:t>No interesa que el cuidado sea unipersonal o compartido.</a:t>
            </a:r>
          </a:p>
          <a:p>
            <a:r>
              <a:rPr lang="es-US" dirty="0"/>
              <a:t>Se exceptúan de la administración de los progenitores:</a:t>
            </a:r>
          </a:p>
          <a:p>
            <a:pPr lvl="1"/>
            <a:r>
              <a:rPr lang="es-US" dirty="0"/>
              <a:t>A) Los bienes adquiridos por el hijo mediante trabajo, empleo o profesión o industria.</a:t>
            </a:r>
          </a:p>
          <a:p>
            <a:pPr lvl="1"/>
            <a:r>
              <a:rPr lang="es-US" dirty="0"/>
              <a:t>B) los heredador por el hijo por indignidad de sus progenitores</a:t>
            </a:r>
          </a:p>
          <a:p>
            <a:pPr lvl="1"/>
            <a:r>
              <a:rPr lang="es-US" dirty="0"/>
              <a:t>C) Los adquiridos por herencia, donación o legado condicionados a la exclusión de la administración de sus progenitores. </a:t>
            </a:r>
          </a:p>
          <a:p>
            <a:pPr lvl="1"/>
            <a:r>
              <a:rPr lang="es-US" dirty="0"/>
              <a:t>LOS PROGENITORES PIERDEN LA ADMINISTRACION de los bienes del hijo cuando son privados de la responsabilidad parental. Art. 695. </a:t>
            </a:r>
          </a:p>
        </p:txBody>
      </p:sp>
    </p:spTree>
    <p:extLst>
      <p:ext uri="{BB962C8B-B14F-4D97-AF65-F5344CB8AC3E}">
        <p14:creationId xmlns:p14="http://schemas.microsoft.com/office/powerpoint/2010/main" val="62596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0BB646-0180-B94D-A167-02FFD46D47AD}"/>
              </a:ext>
            </a:extLst>
          </p:cNvPr>
          <p:cNvSpPr txBox="1"/>
          <p:nvPr/>
        </p:nvSpPr>
        <p:spPr>
          <a:xfrm>
            <a:off x="1650124" y="735724"/>
            <a:ext cx="9375227" cy="461665"/>
          </a:xfrm>
          <a:prstGeom prst="rect">
            <a:avLst/>
          </a:prstGeom>
          <a:noFill/>
        </p:spPr>
        <p:txBody>
          <a:bodyPr wrap="square" rtlCol="0">
            <a:spAutoFit/>
          </a:bodyPr>
          <a:lstStyle/>
          <a:p>
            <a:r>
              <a:rPr lang="es-US" sz="2400" dirty="0"/>
              <a:t>CONTRATOS PROHIBIDOS: art. 689</a:t>
            </a:r>
          </a:p>
        </p:txBody>
      </p:sp>
      <p:sp>
        <p:nvSpPr>
          <p:cNvPr id="3" name="Distinto de 2">
            <a:extLst>
              <a:ext uri="{FF2B5EF4-FFF2-40B4-BE49-F238E27FC236}">
                <a16:creationId xmlns:a16="http://schemas.microsoft.com/office/drawing/2014/main" id="{5615C12C-6C76-9D45-A4B4-238022499252}"/>
              </a:ext>
            </a:extLst>
          </p:cNvPr>
          <p:cNvSpPr/>
          <p:nvPr/>
        </p:nvSpPr>
        <p:spPr>
          <a:xfrm>
            <a:off x="4855779" y="1629103"/>
            <a:ext cx="1240221" cy="914400"/>
          </a:xfrm>
          <a:prstGeom prst="mathNotEqual">
            <a:avLst>
              <a:gd name="adj1" fmla="val 23520"/>
              <a:gd name="adj2" fmla="val 6600000"/>
              <a:gd name="adj3" fmla="val 16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chemeClr val="tx1"/>
              </a:solidFill>
            </a:endParaRPr>
          </a:p>
        </p:txBody>
      </p:sp>
      <p:sp>
        <p:nvSpPr>
          <p:cNvPr id="4" name="CuadroTexto 3">
            <a:extLst>
              <a:ext uri="{FF2B5EF4-FFF2-40B4-BE49-F238E27FC236}">
                <a16:creationId xmlns:a16="http://schemas.microsoft.com/office/drawing/2014/main" id="{EC2C7816-91C5-D445-BA7F-99CAE6D7FF89}"/>
              </a:ext>
            </a:extLst>
          </p:cNvPr>
          <p:cNvSpPr txBox="1"/>
          <p:nvPr/>
        </p:nvSpPr>
        <p:spPr>
          <a:xfrm>
            <a:off x="1870841" y="1629103"/>
            <a:ext cx="2406869" cy="369332"/>
          </a:xfrm>
          <a:prstGeom prst="rect">
            <a:avLst/>
          </a:prstGeom>
          <a:noFill/>
        </p:spPr>
        <p:txBody>
          <a:bodyPr wrap="square" rtlCol="0">
            <a:spAutoFit/>
          </a:bodyPr>
          <a:lstStyle/>
          <a:p>
            <a:r>
              <a:rPr lang="es-US" dirty="0"/>
              <a:t>PROGENITORES</a:t>
            </a:r>
          </a:p>
        </p:txBody>
      </p:sp>
      <p:sp>
        <p:nvSpPr>
          <p:cNvPr id="5" name="CuadroTexto 4">
            <a:extLst>
              <a:ext uri="{FF2B5EF4-FFF2-40B4-BE49-F238E27FC236}">
                <a16:creationId xmlns:a16="http://schemas.microsoft.com/office/drawing/2014/main" id="{6143C89D-94EE-0840-9CA5-36C827BDE2BE}"/>
              </a:ext>
            </a:extLst>
          </p:cNvPr>
          <p:cNvSpPr txBox="1"/>
          <p:nvPr/>
        </p:nvSpPr>
        <p:spPr>
          <a:xfrm>
            <a:off x="7010400" y="1637014"/>
            <a:ext cx="3310759" cy="369332"/>
          </a:xfrm>
          <a:prstGeom prst="rect">
            <a:avLst/>
          </a:prstGeom>
          <a:noFill/>
        </p:spPr>
        <p:txBody>
          <a:bodyPr wrap="square" rtlCol="0">
            <a:spAutoFit/>
          </a:bodyPr>
          <a:lstStyle/>
          <a:p>
            <a:r>
              <a:rPr lang="es-US" dirty="0"/>
              <a:t>HIJOS MENORES</a:t>
            </a:r>
          </a:p>
        </p:txBody>
      </p:sp>
      <p:cxnSp>
        <p:nvCxnSpPr>
          <p:cNvPr id="7" name="Conector recto de flecha 6">
            <a:extLst>
              <a:ext uri="{FF2B5EF4-FFF2-40B4-BE49-F238E27FC236}">
                <a16:creationId xmlns:a16="http://schemas.microsoft.com/office/drawing/2014/main" id="{8487A3FD-AA23-1C43-AD58-C38A21D9DAFD}"/>
              </a:ext>
            </a:extLst>
          </p:cNvPr>
          <p:cNvCxnSpPr/>
          <p:nvPr/>
        </p:nvCxnSpPr>
        <p:spPr>
          <a:xfrm flipH="1">
            <a:off x="2322786" y="2722179"/>
            <a:ext cx="2291255" cy="1502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3744A27-F2BD-2843-AAD0-FF5605A286F4}"/>
              </a:ext>
            </a:extLst>
          </p:cNvPr>
          <p:cNvSpPr txBox="1"/>
          <p:nvPr/>
        </p:nvSpPr>
        <p:spPr>
          <a:xfrm>
            <a:off x="1324303" y="4393324"/>
            <a:ext cx="3636580" cy="923330"/>
          </a:xfrm>
          <a:prstGeom prst="rect">
            <a:avLst/>
          </a:prstGeom>
          <a:noFill/>
        </p:spPr>
        <p:txBody>
          <a:bodyPr wrap="square" rtlCol="0">
            <a:spAutoFit/>
          </a:bodyPr>
          <a:lstStyle/>
          <a:p>
            <a:pPr algn="ctr"/>
            <a:r>
              <a:rPr lang="es-US" dirty="0"/>
              <a:t>COMPRAR POR SI O POR PERSONA INTERPUESTA BIENES DE SUS HIJOS</a:t>
            </a:r>
          </a:p>
        </p:txBody>
      </p:sp>
      <p:cxnSp>
        <p:nvCxnSpPr>
          <p:cNvPr id="10" name="Conector recto de flecha 9">
            <a:extLst>
              <a:ext uri="{FF2B5EF4-FFF2-40B4-BE49-F238E27FC236}">
                <a16:creationId xmlns:a16="http://schemas.microsoft.com/office/drawing/2014/main" id="{FDCE97E6-A5E2-D74A-8578-69BCBDC2A91C}"/>
              </a:ext>
            </a:extLst>
          </p:cNvPr>
          <p:cNvCxnSpPr/>
          <p:nvPr/>
        </p:nvCxnSpPr>
        <p:spPr>
          <a:xfrm>
            <a:off x="5538952" y="2722179"/>
            <a:ext cx="0" cy="195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AC700ECF-7F03-2847-A85E-0686F4980BB3}"/>
              </a:ext>
            </a:extLst>
          </p:cNvPr>
          <p:cNvSpPr txBox="1"/>
          <p:nvPr/>
        </p:nvSpPr>
        <p:spPr>
          <a:xfrm>
            <a:off x="4761186" y="5076497"/>
            <a:ext cx="2659117" cy="1754326"/>
          </a:xfrm>
          <a:prstGeom prst="rect">
            <a:avLst/>
          </a:prstGeom>
          <a:noFill/>
        </p:spPr>
        <p:txBody>
          <a:bodyPr wrap="square" rtlCol="0">
            <a:spAutoFit/>
          </a:bodyPr>
          <a:lstStyle/>
          <a:p>
            <a:pPr algn="ctr"/>
            <a:r>
              <a:rPr lang="es-US" dirty="0"/>
              <a:t>CONSTITUIRSE EN CESIONARIOS DE CREDITOS, DERECHOS O ACCIONES CONTRA SUS HIJOS </a:t>
            </a:r>
          </a:p>
        </p:txBody>
      </p:sp>
      <p:cxnSp>
        <p:nvCxnSpPr>
          <p:cNvPr id="13" name="Conector recto de flecha 12">
            <a:extLst>
              <a:ext uri="{FF2B5EF4-FFF2-40B4-BE49-F238E27FC236}">
                <a16:creationId xmlns:a16="http://schemas.microsoft.com/office/drawing/2014/main" id="{0CCF3D1C-B542-C946-A4FA-DA9C036693E5}"/>
              </a:ext>
            </a:extLst>
          </p:cNvPr>
          <p:cNvCxnSpPr/>
          <p:nvPr/>
        </p:nvCxnSpPr>
        <p:spPr>
          <a:xfrm>
            <a:off x="6138041" y="2627586"/>
            <a:ext cx="3037490" cy="1397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F139B3D-5FD4-8341-AE0B-451AF0E3001E}"/>
              </a:ext>
            </a:extLst>
          </p:cNvPr>
          <p:cNvSpPr txBox="1"/>
          <p:nvPr/>
        </p:nvSpPr>
        <p:spPr>
          <a:xfrm>
            <a:off x="8261131" y="4130566"/>
            <a:ext cx="2764221" cy="2585323"/>
          </a:xfrm>
          <a:prstGeom prst="rect">
            <a:avLst/>
          </a:prstGeom>
          <a:noFill/>
        </p:spPr>
        <p:txBody>
          <a:bodyPr wrap="square" rtlCol="0">
            <a:spAutoFit/>
          </a:bodyPr>
          <a:lstStyle/>
          <a:p>
            <a:pPr algn="ctr"/>
            <a:r>
              <a:rPr lang="es-US" dirty="0"/>
              <a:t>HACER PARTICIÓN PRIVADA CON SUS HIJOS DE LA HERENCIA DEL PROGENITOR FALLECIDO NI DE LA HERENCIA EN QUE SEAN COLEGATARIOS O COHEREDEROS</a:t>
            </a:r>
          </a:p>
        </p:txBody>
      </p:sp>
      <p:cxnSp>
        <p:nvCxnSpPr>
          <p:cNvPr id="16" name="Conector recto de flecha 15">
            <a:extLst>
              <a:ext uri="{FF2B5EF4-FFF2-40B4-BE49-F238E27FC236}">
                <a16:creationId xmlns:a16="http://schemas.microsoft.com/office/drawing/2014/main" id="{F4CBEB7C-E7FA-DA4A-B1EC-CB0E5EE5E24C}"/>
              </a:ext>
            </a:extLst>
          </p:cNvPr>
          <p:cNvCxnSpPr/>
          <p:nvPr/>
        </p:nvCxnSpPr>
        <p:spPr>
          <a:xfrm flipH="1">
            <a:off x="2480441" y="2385848"/>
            <a:ext cx="213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48BE901C-5AA0-0643-84DB-2C7DDBAC456E}"/>
              </a:ext>
            </a:extLst>
          </p:cNvPr>
          <p:cNvSpPr txBox="1"/>
          <p:nvPr/>
        </p:nvSpPr>
        <p:spPr>
          <a:xfrm>
            <a:off x="1240221" y="2627586"/>
            <a:ext cx="1534510" cy="1200329"/>
          </a:xfrm>
          <a:prstGeom prst="rect">
            <a:avLst/>
          </a:prstGeom>
          <a:noFill/>
        </p:spPr>
        <p:txBody>
          <a:bodyPr wrap="square" rtlCol="0">
            <a:spAutoFit/>
          </a:bodyPr>
          <a:lstStyle/>
          <a:p>
            <a:pPr algn="ctr"/>
            <a:r>
              <a:rPr lang="es-US" dirty="0"/>
              <a:t>OBLIGAR A SUS HIJOS COMO FIADORES </a:t>
            </a:r>
          </a:p>
        </p:txBody>
      </p:sp>
    </p:spTree>
    <p:extLst>
      <p:ext uri="{BB962C8B-B14F-4D97-AF65-F5344CB8AC3E}">
        <p14:creationId xmlns:p14="http://schemas.microsoft.com/office/powerpoint/2010/main" val="11726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07F45C-F1AB-BC43-8DB0-710B100E439F}"/>
              </a:ext>
            </a:extLst>
          </p:cNvPr>
          <p:cNvSpPr txBox="1"/>
          <p:nvPr/>
        </p:nvSpPr>
        <p:spPr>
          <a:xfrm>
            <a:off x="1429407" y="238573"/>
            <a:ext cx="7714593" cy="461665"/>
          </a:xfrm>
          <a:prstGeom prst="rect">
            <a:avLst/>
          </a:prstGeom>
          <a:noFill/>
        </p:spPr>
        <p:txBody>
          <a:bodyPr wrap="square" rtlCol="0">
            <a:spAutoFit/>
          </a:bodyPr>
          <a:lstStyle/>
          <a:p>
            <a:r>
              <a:rPr lang="es-US" sz="2400" dirty="0"/>
              <a:t>CONTRATOS PERMITIDOS</a:t>
            </a:r>
          </a:p>
        </p:txBody>
      </p:sp>
      <p:sp>
        <p:nvSpPr>
          <p:cNvPr id="3" name="Flecha derecha 2">
            <a:extLst>
              <a:ext uri="{FF2B5EF4-FFF2-40B4-BE49-F238E27FC236}">
                <a16:creationId xmlns:a16="http://schemas.microsoft.com/office/drawing/2014/main" id="{FA11D190-3FC3-0E45-AE32-16EACBEF2F92}"/>
              </a:ext>
            </a:extLst>
          </p:cNvPr>
          <p:cNvSpPr/>
          <p:nvPr/>
        </p:nvSpPr>
        <p:spPr>
          <a:xfrm>
            <a:off x="5501220" y="1385156"/>
            <a:ext cx="957387" cy="52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dirty="0"/>
          </a:p>
        </p:txBody>
      </p:sp>
      <p:sp>
        <p:nvSpPr>
          <p:cNvPr id="4" name="CuadroTexto 3">
            <a:extLst>
              <a:ext uri="{FF2B5EF4-FFF2-40B4-BE49-F238E27FC236}">
                <a16:creationId xmlns:a16="http://schemas.microsoft.com/office/drawing/2014/main" id="{952C8866-3A38-B34F-9A16-CF82B9D99DAC}"/>
              </a:ext>
            </a:extLst>
          </p:cNvPr>
          <p:cNvSpPr txBox="1"/>
          <p:nvPr/>
        </p:nvSpPr>
        <p:spPr>
          <a:xfrm>
            <a:off x="1671145" y="1509233"/>
            <a:ext cx="3142593" cy="369332"/>
          </a:xfrm>
          <a:prstGeom prst="rect">
            <a:avLst/>
          </a:prstGeom>
          <a:noFill/>
        </p:spPr>
        <p:txBody>
          <a:bodyPr wrap="square" rtlCol="0">
            <a:spAutoFit/>
          </a:bodyPr>
          <a:lstStyle/>
          <a:p>
            <a:r>
              <a:rPr lang="es-US" dirty="0"/>
              <a:t>PROGENITORES</a:t>
            </a:r>
          </a:p>
        </p:txBody>
      </p:sp>
      <p:sp>
        <p:nvSpPr>
          <p:cNvPr id="5" name="CuadroTexto 4">
            <a:extLst>
              <a:ext uri="{FF2B5EF4-FFF2-40B4-BE49-F238E27FC236}">
                <a16:creationId xmlns:a16="http://schemas.microsoft.com/office/drawing/2014/main" id="{D94C0165-8F74-FC42-A4A5-3B402F250ADE}"/>
              </a:ext>
            </a:extLst>
          </p:cNvPr>
          <p:cNvSpPr txBox="1"/>
          <p:nvPr/>
        </p:nvSpPr>
        <p:spPr>
          <a:xfrm>
            <a:off x="7422195" y="1430562"/>
            <a:ext cx="3226675" cy="369332"/>
          </a:xfrm>
          <a:prstGeom prst="rect">
            <a:avLst/>
          </a:prstGeom>
          <a:noFill/>
        </p:spPr>
        <p:txBody>
          <a:bodyPr wrap="square" rtlCol="0">
            <a:spAutoFit/>
          </a:bodyPr>
          <a:lstStyle/>
          <a:p>
            <a:r>
              <a:rPr lang="es-US" dirty="0"/>
              <a:t>HIJOS</a:t>
            </a:r>
          </a:p>
        </p:txBody>
      </p:sp>
      <p:cxnSp>
        <p:nvCxnSpPr>
          <p:cNvPr id="7" name="Conector recto de flecha 6">
            <a:extLst>
              <a:ext uri="{FF2B5EF4-FFF2-40B4-BE49-F238E27FC236}">
                <a16:creationId xmlns:a16="http://schemas.microsoft.com/office/drawing/2014/main" id="{C0372A1C-2510-F444-A746-C22470563E02}"/>
              </a:ext>
            </a:extLst>
          </p:cNvPr>
          <p:cNvCxnSpPr>
            <a:cxnSpLocks/>
          </p:cNvCxnSpPr>
          <p:nvPr/>
        </p:nvCxnSpPr>
        <p:spPr>
          <a:xfrm>
            <a:off x="3116316" y="2323942"/>
            <a:ext cx="0" cy="50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98C7D610-41BD-AB49-9480-4C1560CE0D56}"/>
              </a:ext>
            </a:extLst>
          </p:cNvPr>
          <p:cNvSpPr txBox="1"/>
          <p:nvPr/>
        </p:nvSpPr>
        <p:spPr>
          <a:xfrm>
            <a:off x="1187671" y="3034891"/>
            <a:ext cx="4208918" cy="2585323"/>
          </a:xfrm>
          <a:prstGeom prst="rect">
            <a:avLst/>
          </a:prstGeom>
          <a:noFill/>
        </p:spPr>
        <p:txBody>
          <a:bodyPr wrap="square" rtlCol="0">
            <a:spAutoFit/>
          </a:bodyPr>
          <a:lstStyle/>
          <a:p>
            <a:pPr algn="ctr"/>
            <a:r>
              <a:rPr lang="es-US" dirty="0"/>
              <a:t>ART. 1549: CONTRATO DE DONACION SIMPLE. PUEDE ACEPTAR LA DONACION AMBOS PROGENITORES O UNO SOLO DE ELLOS (art. 685. Acto conservatorio). NO SE REQUIERE TUTOR ESPECIAL. </a:t>
            </a:r>
          </a:p>
          <a:p>
            <a:pPr algn="ctr"/>
            <a:r>
              <a:rPr lang="es-US" dirty="0"/>
              <a:t>ADOLESCENTE </a:t>
            </a:r>
            <a:r>
              <a:rPr lang="es-US" b="1" dirty="0"/>
              <a:t>PUEDE </a:t>
            </a:r>
            <a:r>
              <a:rPr lang="es-US" dirty="0"/>
              <a:t> PRESTAR CONFORMIDAD</a:t>
            </a:r>
          </a:p>
        </p:txBody>
      </p:sp>
      <p:sp>
        <p:nvSpPr>
          <p:cNvPr id="9" name="Flecha derecha 8">
            <a:extLst>
              <a:ext uri="{FF2B5EF4-FFF2-40B4-BE49-F238E27FC236}">
                <a16:creationId xmlns:a16="http://schemas.microsoft.com/office/drawing/2014/main" id="{F9F16923-22C8-E541-A9A5-C4EB4143217B}"/>
              </a:ext>
            </a:extLst>
          </p:cNvPr>
          <p:cNvSpPr/>
          <p:nvPr/>
        </p:nvSpPr>
        <p:spPr>
          <a:xfrm>
            <a:off x="5501220" y="4085238"/>
            <a:ext cx="15469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929AB0DE-0C62-F94D-9C44-69C5851843D0}"/>
              </a:ext>
            </a:extLst>
          </p:cNvPr>
          <p:cNvSpPr txBox="1"/>
          <p:nvPr/>
        </p:nvSpPr>
        <p:spPr>
          <a:xfrm>
            <a:off x="7422195" y="3311891"/>
            <a:ext cx="3582134" cy="1754326"/>
          </a:xfrm>
          <a:prstGeom prst="rect">
            <a:avLst/>
          </a:prstGeom>
          <a:noFill/>
        </p:spPr>
        <p:txBody>
          <a:bodyPr wrap="square" rtlCol="0">
            <a:spAutoFit/>
          </a:bodyPr>
          <a:lstStyle/>
          <a:p>
            <a:pPr algn="ctr"/>
            <a:r>
              <a:rPr lang="es-US" dirty="0"/>
              <a:t>SI LA DONACION DEL TERCERO O DEL PROGENITOR A FAVOR DEL HIJO ES CON CARGO, SE REQUIERE AUTORIZACION JUDICIAL. </a:t>
            </a:r>
          </a:p>
        </p:txBody>
      </p:sp>
      <p:cxnSp>
        <p:nvCxnSpPr>
          <p:cNvPr id="12" name="Conector angular 11">
            <a:extLst>
              <a:ext uri="{FF2B5EF4-FFF2-40B4-BE49-F238E27FC236}">
                <a16:creationId xmlns:a16="http://schemas.microsoft.com/office/drawing/2014/main" id="{710D1107-A64B-3B40-8A1E-A0F88C4B3CCC}"/>
              </a:ext>
            </a:extLst>
          </p:cNvPr>
          <p:cNvCxnSpPr/>
          <p:nvPr/>
        </p:nvCxnSpPr>
        <p:spPr>
          <a:xfrm>
            <a:off x="2249214" y="5742422"/>
            <a:ext cx="993227" cy="5637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0DDAFB89-E915-A74B-88A1-DF76D64038C9}"/>
              </a:ext>
            </a:extLst>
          </p:cNvPr>
          <p:cNvSpPr txBox="1"/>
          <p:nvPr/>
        </p:nvSpPr>
        <p:spPr>
          <a:xfrm>
            <a:off x="3457904" y="5774543"/>
            <a:ext cx="7180456" cy="923330"/>
          </a:xfrm>
          <a:prstGeom prst="rect">
            <a:avLst/>
          </a:prstGeom>
          <a:noFill/>
          <a:ln>
            <a:solidFill>
              <a:schemeClr val="accent6">
                <a:lumMod val="50000"/>
              </a:schemeClr>
            </a:solidFill>
            <a:prstDash val="lgDash"/>
          </a:ln>
        </p:spPr>
        <p:txBody>
          <a:bodyPr wrap="square" rtlCol="0">
            <a:spAutoFit/>
          </a:bodyPr>
          <a:lstStyle/>
          <a:p>
            <a:pPr algn="just"/>
            <a:r>
              <a:rPr lang="es-US" dirty="0"/>
              <a:t>Cuando existe conflicto de intereses entre los representados y representantes, si el menor es adolescente puede actuar por sí, con asistencia letrada y el juez puede decidir que no es necesario el TE.</a:t>
            </a:r>
          </a:p>
        </p:txBody>
      </p:sp>
    </p:spTree>
    <p:extLst>
      <p:ext uri="{BB962C8B-B14F-4D97-AF65-F5344CB8AC3E}">
        <p14:creationId xmlns:p14="http://schemas.microsoft.com/office/powerpoint/2010/main" val="23880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9"/>
                                        </p:tgtEl>
                                        <p:attrNameLst>
                                          <p:attrName>style.opacity</p:attrName>
                                        </p:attrNameLst>
                                      </p:cBhvr>
                                      <p:to>
                                        <p:strVal val="0.5"/>
                                      </p:to>
                                    </p:set>
                                    <p:animEffect filter="image" prLst="opacity: 0.5">
                                      <p:cBhvr rctx="IE">
                                        <p:cTn id="12" dur="indefinite"/>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8" presetClass="emph" presetSubtype="0" fill="hold" nodeType="clickEffect">
                                  <p:stCondLst>
                                    <p:cond delay="0"/>
                                  </p:stCondLst>
                                  <p:iterate type="lt">
                                    <p:tmPct val="10000"/>
                                  </p:iterate>
                                  <p:childTnLst>
                                    <p:animClr clrSpc="rgb" dir="cw">
                                      <p:cBhvr override="childStyle">
                                        <p:cTn id="16" dur="500" fill="hold"/>
                                        <p:tgtEl>
                                          <p:spTgt spid="2">
                                            <p:txEl>
                                              <p:pRg st="0" end="0"/>
                                            </p:txEl>
                                          </p:spTgt>
                                        </p:tgtEl>
                                        <p:attrNameLst>
                                          <p:attrName>style.color</p:attrName>
                                        </p:attrNameLst>
                                      </p:cBhvr>
                                      <p:to>
                                        <a:schemeClr val="accent2"/>
                                      </p:to>
                                    </p:animClr>
                                    <p:animClr clrSpc="rgb" dir="cw">
                                      <p:cBhvr>
                                        <p:cTn id="17" dur="500" fill="hold"/>
                                        <p:tgtEl>
                                          <p:spTgt spid="2">
                                            <p:txEl>
                                              <p:pRg st="0" end="0"/>
                                            </p:txEl>
                                          </p:spTgt>
                                        </p:tgtEl>
                                        <p:attrNameLst>
                                          <p:attrName>fillcolor</p:attrName>
                                        </p:attrNameLst>
                                      </p:cBhvr>
                                      <p:to>
                                        <a:schemeClr val="accent2"/>
                                      </p:to>
                                    </p:animClr>
                                    <p:set>
                                      <p:cBhvr>
                                        <p:cTn id="18" dur="500" fill="hold"/>
                                        <p:tgtEl>
                                          <p:spTgt spid="2">
                                            <p:txEl>
                                              <p:pRg st="0" end="0"/>
                                            </p:txEl>
                                          </p:spTgt>
                                        </p:tgtEl>
                                        <p:attrNameLst>
                                          <p:attrName>fill.type</p:attrName>
                                        </p:attrNameLst>
                                      </p:cBhvr>
                                      <p:to>
                                        <p:strVal val="solid"/>
                                      </p:to>
                                    </p:set>
                                    <p:anim to="1.5" calcmode="lin" valueType="num">
                                      <p:cBhvr override="childStyle">
                                        <p:cTn id="19" dur="500" fill="hold"/>
                                        <p:tgtEl>
                                          <p:spTgt spid="2">
                                            <p:txEl>
                                              <p:pRg st="0" end="0"/>
                                            </p:txEl>
                                          </p:spTgt>
                                        </p:tgtEl>
                                        <p:attrNameLst>
                                          <p:attrName>style.fontSize</p:attrName>
                                        </p:attrNameLst>
                                      </p:cBhvr>
                                    </p:anim>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grpId="0" nodeType="clickEffect">
                                  <p:stCondLst>
                                    <p:cond delay="0"/>
                                  </p:stCondLst>
                                  <p:childTnLst>
                                    <p:animRot by="120000">
                                      <p:cBhvr>
                                        <p:cTn id="23" dur="250" fill="hold">
                                          <p:stCondLst>
                                            <p:cond delay="0"/>
                                          </p:stCondLst>
                                        </p:cTn>
                                        <p:tgtEl>
                                          <p:spTgt spid="10"/>
                                        </p:tgtEl>
                                        <p:attrNameLst>
                                          <p:attrName>r</p:attrName>
                                        </p:attrNameLst>
                                      </p:cBhvr>
                                    </p:animRot>
                                    <p:animRot by="-240000">
                                      <p:cBhvr>
                                        <p:cTn id="24" dur="500" fill="hold">
                                          <p:stCondLst>
                                            <p:cond delay="500"/>
                                          </p:stCondLst>
                                        </p:cTn>
                                        <p:tgtEl>
                                          <p:spTgt spid="10"/>
                                        </p:tgtEl>
                                        <p:attrNameLst>
                                          <p:attrName>r</p:attrName>
                                        </p:attrNameLst>
                                      </p:cBhvr>
                                    </p:animRot>
                                    <p:animRot by="240000">
                                      <p:cBhvr>
                                        <p:cTn id="25" dur="500" fill="hold">
                                          <p:stCondLst>
                                            <p:cond delay="1000"/>
                                          </p:stCondLst>
                                        </p:cTn>
                                        <p:tgtEl>
                                          <p:spTgt spid="10"/>
                                        </p:tgtEl>
                                        <p:attrNameLst>
                                          <p:attrName>r</p:attrName>
                                        </p:attrNameLst>
                                      </p:cBhvr>
                                    </p:animRot>
                                    <p:animRot by="-240000">
                                      <p:cBhvr>
                                        <p:cTn id="26" dur="500" fill="hold">
                                          <p:stCondLst>
                                            <p:cond delay="1500"/>
                                          </p:stCondLst>
                                        </p:cTn>
                                        <p:tgtEl>
                                          <p:spTgt spid="10"/>
                                        </p:tgtEl>
                                        <p:attrNameLst>
                                          <p:attrName>r</p:attrName>
                                        </p:attrNameLst>
                                      </p:cBhvr>
                                    </p:animRot>
                                    <p:animRot by="120000">
                                      <p:cBhvr>
                                        <p:cTn id="27" dur="500" fill="hold">
                                          <p:stCondLst>
                                            <p:cond delay="2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61ECA1-D255-5C4D-BE4E-C86736D9D4A9}"/>
              </a:ext>
            </a:extLst>
          </p:cNvPr>
          <p:cNvSpPr txBox="1"/>
          <p:nvPr/>
        </p:nvSpPr>
        <p:spPr>
          <a:xfrm>
            <a:off x="1010092" y="86916"/>
            <a:ext cx="10462437" cy="7078861"/>
          </a:xfrm>
          <a:prstGeom prst="rect">
            <a:avLst/>
          </a:prstGeom>
          <a:noFill/>
        </p:spPr>
        <p:txBody>
          <a:bodyPr wrap="square" rtlCol="0">
            <a:spAutoFit/>
          </a:bodyPr>
          <a:lstStyle/>
          <a:p>
            <a:r>
              <a:rPr lang="es-US" b="1" u="sng" dirty="0"/>
              <a:t>CONTRATO DE LOCACIÓN DE LOS INMUEBLES DEL HIJO: art. 691</a:t>
            </a:r>
          </a:p>
          <a:p>
            <a:endParaRPr lang="es-US" dirty="0"/>
          </a:p>
          <a:p>
            <a:r>
              <a:rPr lang="es-US" sz="2000" dirty="0"/>
              <a:t>Los progenitores pueden celebrar con terceros contratos de locación sobre los bienes de sus hijos, </a:t>
            </a:r>
            <a:r>
              <a:rPr lang="es-US" sz="2000" b="1" dirty="0"/>
              <a:t>debiendo informar al hijo que cuenta con edad y grado de madurez suficien</a:t>
            </a:r>
            <a:r>
              <a:rPr lang="es-US" sz="2000" dirty="0"/>
              <a:t>te.</a:t>
            </a:r>
          </a:p>
          <a:p>
            <a:endParaRPr lang="es-US" sz="2000" dirty="0"/>
          </a:p>
          <a:p>
            <a:r>
              <a:rPr lang="es-US" sz="2000" dirty="0"/>
              <a:t>La locación lleva implícita la condición de extinguirse cuando el hijo llega a la mayoría de edad. </a:t>
            </a:r>
          </a:p>
          <a:p>
            <a:endParaRPr lang="es-US" sz="2000" dirty="0"/>
          </a:p>
          <a:p>
            <a:r>
              <a:rPr lang="es-US" sz="2000" dirty="0"/>
              <a:t>En caso de contrato de locación cuyo plazo mínimo sobrepase la fecha en que concluye la responsabilidad parental, debe previamente requerirse autorización judicial.</a:t>
            </a:r>
          </a:p>
          <a:p>
            <a:endParaRPr lang="es-US" sz="2000" dirty="0"/>
          </a:p>
          <a:p>
            <a:r>
              <a:rPr lang="es-US" sz="2000" dirty="0"/>
              <a:t>La renta de los bienes del hijo corresponden a éste. Los progenitores están obligados a preservarlas independientes de su patrimonio. Pueden rendir cuentas al hijo.</a:t>
            </a:r>
          </a:p>
          <a:p>
            <a:endParaRPr lang="es-US" sz="2000" dirty="0"/>
          </a:p>
          <a:p>
            <a:r>
              <a:rPr lang="es-US" sz="2000" dirty="0"/>
              <a:t>Los progenitores pueden utilizar las rentas de los bienes de los hijos en el caso del art. 698, para solventar gastos:</a:t>
            </a:r>
          </a:p>
          <a:p>
            <a:r>
              <a:rPr lang="es-US" sz="2000" dirty="0"/>
              <a:t>a) Subsistencia y educación del hijo cuando los progenitores no pueden asumir esta responsabilidad por incapacidad o dificultad económica.</a:t>
            </a:r>
          </a:p>
          <a:p>
            <a:r>
              <a:rPr lang="es-US" sz="2000" dirty="0"/>
              <a:t>b) Enfermedad del hijo o persona que haya instituido heredero al hijo. </a:t>
            </a:r>
          </a:p>
          <a:p>
            <a:r>
              <a:rPr lang="es-US" sz="2000" dirty="0"/>
              <a:t>c) Conservación del capital devengado. </a:t>
            </a:r>
          </a:p>
          <a:p>
            <a:endParaRPr lang="es-US" sz="2000" dirty="0"/>
          </a:p>
          <a:p>
            <a:endParaRPr lang="es-US" dirty="0"/>
          </a:p>
        </p:txBody>
      </p:sp>
    </p:spTree>
    <p:extLst>
      <p:ext uri="{BB962C8B-B14F-4D97-AF65-F5344CB8AC3E}">
        <p14:creationId xmlns:p14="http://schemas.microsoft.com/office/powerpoint/2010/main" val="230922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FF9EE3-9467-9246-9C02-C830DA78C25F}"/>
              </a:ext>
            </a:extLst>
          </p:cNvPr>
          <p:cNvSpPr txBox="1"/>
          <p:nvPr/>
        </p:nvSpPr>
        <p:spPr>
          <a:xfrm>
            <a:off x="998483" y="430924"/>
            <a:ext cx="10342179" cy="6186309"/>
          </a:xfrm>
          <a:prstGeom prst="rect">
            <a:avLst/>
          </a:prstGeom>
          <a:noFill/>
        </p:spPr>
        <p:txBody>
          <a:bodyPr wrap="square" rtlCol="0">
            <a:spAutoFit/>
          </a:bodyPr>
          <a:lstStyle/>
          <a:p>
            <a:pPr algn="just"/>
            <a:r>
              <a:rPr lang="es-US" dirty="0"/>
              <a:t>ART. 3 DE LA CDN DISPONE QUE “en todas las medidas concernientes a los niños que tomen las instituciones públicas o privadas de bienestar social, los tribunales, las autoridades administrativas o los organos legislativos, una condición primordial a la que se atenderá será el </a:t>
            </a:r>
            <a:r>
              <a:rPr lang="es-US" b="1" u="sng" dirty="0">
                <a:solidFill>
                  <a:srgbClr val="00B050"/>
                </a:solidFill>
                <a:hlinkClick r:id="" action="ppaction://noaction">
                  <a:snd r:embed="rId2" name="chimes.wav"/>
                  <a:extLst>
                    <a:ext uri="{A12FA001-AC4F-418D-AE19-62706E023703}">
                      <ahyp:hlinkClr xmlns:ahyp="http://schemas.microsoft.com/office/drawing/2018/hyperlinkcolor" val="tx"/>
                    </a:ext>
                  </a:extLst>
                </a:hlinkClick>
              </a:rPr>
              <a:t>interés superior del niño</a:t>
            </a:r>
            <a:r>
              <a:rPr lang="es-US" dirty="0"/>
              <a:t>”. </a:t>
            </a:r>
          </a:p>
          <a:p>
            <a:pPr algn="just"/>
            <a:endParaRPr lang="es-US" dirty="0"/>
          </a:p>
          <a:p>
            <a:pPr algn="just"/>
            <a:r>
              <a:rPr lang="es-US" dirty="0"/>
              <a:t>El interés superior del niño representa el reconocimiento del niño como persona, la aceptación de sus necesidades y la defensa de los derechos de quien no puede ejercerlos por sí mismo. </a:t>
            </a:r>
          </a:p>
          <a:p>
            <a:pPr algn="just"/>
            <a:endParaRPr lang="es-US" dirty="0"/>
          </a:p>
          <a:p>
            <a:pPr algn="just"/>
            <a:r>
              <a:rPr lang="es-US" dirty="0"/>
              <a:t>Cumple una </a:t>
            </a:r>
            <a:r>
              <a:rPr lang="es-US" dirty="0">
                <a:solidFill>
                  <a:srgbClr val="00B050"/>
                </a:solidFill>
              </a:rPr>
              <a:t>función correctora e integradora de las normas legales</a:t>
            </a:r>
            <a:r>
              <a:rPr lang="es-US" dirty="0"/>
              <a:t>, constituyendo una pauta de interpretación y decisión ante un conflicto de intereses y criterio para la intervención institucional destinada a proteger al niño. </a:t>
            </a:r>
          </a:p>
          <a:p>
            <a:pPr algn="just"/>
            <a:endParaRPr lang="es-US" dirty="0"/>
          </a:p>
          <a:p>
            <a:pPr algn="just"/>
            <a:r>
              <a:rPr lang="es-US" dirty="0"/>
              <a:t>Es una </a:t>
            </a:r>
            <a:r>
              <a:rPr lang="es-US" dirty="0">
                <a:solidFill>
                  <a:srgbClr val="00B050"/>
                </a:solidFill>
              </a:rPr>
              <a:t>pauta orientadora objetiva </a:t>
            </a:r>
            <a:r>
              <a:rPr lang="es-US" dirty="0"/>
              <a:t>que busca el mayor beneficio para el niño. Frente a un presunto interés del adulto, se prioriza el del niño.</a:t>
            </a:r>
          </a:p>
          <a:p>
            <a:pPr algn="just"/>
            <a:endParaRPr lang="es-US" dirty="0"/>
          </a:p>
          <a:p>
            <a:pPr algn="just"/>
            <a:r>
              <a:rPr lang="es-US" dirty="0"/>
              <a:t>Es un </a:t>
            </a:r>
            <a:r>
              <a:rPr lang="es-US" dirty="0">
                <a:solidFill>
                  <a:srgbClr val="00B050"/>
                </a:solidFill>
              </a:rPr>
              <a:t>principio jurídico garantista</a:t>
            </a:r>
            <a:r>
              <a:rPr lang="es-US" dirty="0"/>
              <a:t>, entendiéndolo como una obligación del Estado destinada a asegurar la efectividad de los derechos subjetivos. </a:t>
            </a:r>
          </a:p>
          <a:p>
            <a:pPr algn="just"/>
            <a:endParaRPr lang="es-US" dirty="0"/>
          </a:p>
          <a:p>
            <a:pPr algn="just"/>
            <a:r>
              <a:rPr lang="es-US" dirty="0"/>
              <a:t>Es un </a:t>
            </a:r>
            <a:r>
              <a:rPr lang="es-US" dirty="0">
                <a:solidFill>
                  <a:srgbClr val="00B050"/>
                </a:solidFill>
              </a:rPr>
              <a:t>concepto flexible </a:t>
            </a:r>
            <a:r>
              <a:rPr lang="es-US" dirty="0"/>
              <a:t>que permite y exige calificarlo y redefinirlo en cada caso específico, antendiendo a las particularidades de la situación. Art. 1 CCCN.</a:t>
            </a:r>
          </a:p>
          <a:p>
            <a:pPr algn="just"/>
            <a:endParaRPr lang="es-US" dirty="0"/>
          </a:p>
          <a:p>
            <a:pPr algn="just"/>
            <a:endParaRPr lang="es-US" dirty="0"/>
          </a:p>
        </p:txBody>
      </p:sp>
    </p:spTree>
    <p:extLst>
      <p:ext uri="{BB962C8B-B14F-4D97-AF65-F5344CB8AC3E}">
        <p14:creationId xmlns:p14="http://schemas.microsoft.com/office/powerpoint/2010/main" val="168925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451853-E0B4-004A-B178-A46F21C91DB0}"/>
              </a:ext>
            </a:extLst>
          </p:cNvPr>
          <p:cNvSpPr txBox="1"/>
          <p:nvPr/>
        </p:nvSpPr>
        <p:spPr>
          <a:xfrm>
            <a:off x="2102069" y="462455"/>
            <a:ext cx="7126014" cy="461665"/>
          </a:xfrm>
          <a:prstGeom prst="rect">
            <a:avLst/>
          </a:prstGeom>
          <a:noFill/>
        </p:spPr>
        <p:txBody>
          <a:bodyPr wrap="square" rtlCol="0">
            <a:spAutoFit/>
          </a:bodyPr>
          <a:lstStyle/>
          <a:p>
            <a:r>
              <a:rPr lang="es-US" sz="2400" dirty="0"/>
              <a:t>ACTOS DE DISPOSICION</a:t>
            </a:r>
          </a:p>
        </p:txBody>
      </p:sp>
      <p:sp>
        <p:nvSpPr>
          <p:cNvPr id="3" name="Flecha derecha 2">
            <a:extLst>
              <a:ext uri="{FF2B5EF4-FFF2-40B4-BE49-F238E27FC236}">
                <a16:creationId xmlns:a16="http://schemas.microsoft.com/office/drawing/2014/main" id="{86BBC42D-DA06-2546-AC0F-1F1508FA1888}"/>
              </a:ext>
            </a:extLst>
          </p:cNvPr>
          <p:cNvSpPr/>
          <p:nvPr/>
        </p:nvSpPr>
        <p:spPr>
          <a:xfrm>
            <a:off x="6369269" y="4624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 name="CuadroTexto 3">
            <a:extLst>
              <a:ext uri="{FF2B5EF4-FFF2-40B4-BE49-F238E27FC236}">
                <a16:creationId xmlns:a16="http://schemas.microsoft.com/office/drawing/2014/main" id="{9966829E-8128-8541-AB09-458F0DA31158}"/>
              </a:ext>
            </a:extLst>
          </p:cNvPr>
          <p:cNvSpPr txBox="1"/>
          <p:nvPr/>
        </p:nvSpPr>
        <p:spPr>
          <a:xfrm>
            <a:off x="8040414" y="462455"/>
            <a:ext cx="2890345" cy="2308324"/>
          </a:xfrm>
          <a:prstGeom prst="rect">
            <a:avLst/>
          </a:prstGeom>
          <a:noFill/>
          <a:ln>
            <a:solidFill>
              <a:srgbClr val="00B050"/>
            </a:solidFill>
          </a:ln>
        </p:spPr>
        <p:txBody>
          <a:bodyPr wrap="square" rtlCol="0">
            <a:spAutoFit/>
          </a:bodyPr>
          <a:lstStyle/>
          <a:p>
            <a:pPr algn="ctr"/>
            <a:r>
              <a:rPr lang="es-US" dirty="0"/>
              <a:t>REQUIEREN AUTORIZACION JUDICIAL. LOS ACTOS REALIZADOS SIN AUTORIZACION PUEDEN SER DECLARADOS NULOS SI PERJUDICAN AL HIJO</a:t>
            </a:r>
          </a:p>
        </p:txBody>
      </p:sp>
      <p:sp>
        <p:nvSpPr>
          <p:cNvPr id="5" name="Más 4">
            <a:extLst>
              <a:ext uri="{FF2B5EF4-FFF2-40B4-BE49-F238E27FC236}">
                <a16:creationId xmlns:a16="http://schemas.microsoft.com/office/drawing/2014/main" id="{0126FB5B-1E76-864B-A66F-541D433E3F9A}"/>
              </a:ext>
            </a:extLst>
          </p:cNvPr>
          <p:cNvSpPr/>
          <p:nvPr/>
        </p:nvSpPr>
        <p:spPr>
          <a:xfrm>
            <a:off x="9028386" y="3129478"/>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CuadroTexto 5">
            <a:extLst>
              <a:ext uri="{FF2B5EF4-FFF2-40B4-BE49-F238E27FC236}">
                <a16:creationId xmlns:a16="http://schemas.microsoft.com/office/drawing/2014/main" id="{7B0C2285-7979-B54C-834E-E6321C064DEF}"/>
              </a:ext>
            </a:extLst>
          </p:cNvPr>
          <p:cNvSpPr txBox="1"/>
          <p:nvPr/>
        </p:nvSpPr>
        <p:spPr>
          <a:xfrm>
            <a:off x="8250621" y="4402577"/>
            <a:ext cx="2680138" cy="1200329"/>
          </a:xfrm>
          <a:prstGeom prst="rect">
            <a:avLst/>
          </a:prstGeom>
          <a:noFill/>
          <a:ln>
            <a:solidFill>
              <a:srgbClr val="00B050"/>
            </a:solidFill>
          </a:ln>
        </p:spPr>
        <p:txBody>
          <a:bodyPr wrap="square" rtlCol="0">
            <a:spAutoFit/>
          </a:bodyPr>
          <a:lstStyle/>
          <a:p>
            <a:pPr algn="ctr"/>
            <a:r>
              <a:rPr lang="es-US" dirty="0"/>
              <a:t>ART. 103: ACTUACION DEL MINISTERIO PUBLICO COMPLEMENTARIA.</a:t>
            </a:r>
          </a:p>
        </p:txBody>
      </p:sp>
      <p:sp>
        <p:nvSpPr>
          <p:cNvPr id="7" name="CuadroTexto 6">
            <a:extLst>
              <a:ext uri="{FF2B5EF4-FFF2-40B4-BE49-F238E27FC236}">
                <a16:creationId xmlns:a16="http://schemas.microsoft.com/office/drawing/2014/main" id="{BFEAE12E-CCCE-0C4F-AAEE-1645126DDDAD}"/>
              </a:ext>
            </a:extLst>
          </p:cNvPr>
          <p:cNvSpPr txBox="1"/>
          <p:nvPr/>
        </p:nvSpPr>
        <p:spPr>
          <a:xfrm>
            <a:off x="1339702" y="1068225"/>
            <a:ext cx="5784112" cy="3416320"/>
          </a:xfrm>
          <a:prstGeom prst="rect">
            <a:avLst/>
          </a:prstGeom>
          <a:noFill/>
        </p:spPr>
        <p:txBody>
          <a:bodyPr wrap="square" rtlCol="0">
            <a:spAutoFit/>
          </a:bodyPr>
          <a:lstStyle/>
          <a:p>
            <a:pPr algn="just"/>
            <a:r>
              <a:rPr lang="es-US" dirty="0"/>
              <a:t>Transferencia y constitución de derechos reales, asunción de deuda. Constitución de hipoteca por saldo de precio de la adquisición de un bien para el menor. La constitución del gravámen puede llevar a una ejecución forzada sobre el bien del menor.</a:t>
            </a:r>
          </a:p>
          <a:p>
            <a:pPr algn="just"/>
            <a:r>
              <a:rPr lang="es-US" dirty="0"/>
              <a:t>Enajenación del 100% del inmueble o de una parte indivisa, tampoco  la división de condominio (Guastavino). También incluye la disposición e inversión del dinero de propiedad de sus hijos menores, paquetes accionarios, hacer remisión de derechos de los hijos y transacciones de derechos litigiosos entre padres e hijos, reconocer obligaciones. </a:t>
            </a:r>
          </a:p>
        </p:txBody>
      </p:sp>
      <p:sp>
        <p:nvSpPr>
          <p:cNvPr id="8" name="CuadroTexto 7">
            <a:extLst>
              <a:ext uri="{FF2B5EF4-FFF2-40B4-BE49-F238E27FC236}">
                <a16:creationId xmlns:a16="http://schemas.microsoft.com/office/drawing/2014/main" id="{58AF0167-42F0-8B47-8B35-F05FFEA36C20}"/>
              </a:ext>
            </a:extLst>
          </p:cNvPr>
          <p:cNvSpPr txBox="1"/>
          <p:nvPr/>
        </p:nvSpPr>
        <p:spPr>
          <a:xfrm>
            <a:off x="1261241" y="5181600"/>
            <a:ext cx="6474373" cy="1477328"/>
          </a:xfrm>
          <a:prstGeom prst="rect">
            <a:avLst/>
          </a:prstGeom>
          <a:noFill/>
          <a:ln w="76200">
            <a:solidFill>
              <a:schemeClr val="tx1"/>
            </a:solidFill>
          </a:ln>
        </p:spPr>
        <p:txBody>
          <a:bodyPr wrap="square" rtlCol="0">
            <a:spAutoFit/>
          </a:bodyPr>
          <a:lstStyle/>
          <a:p>
            <a:pPr algn="just"/>
            <a:r>
              <a:rPr lang="es-US" dirty="0"/>
              <a:t>Deberá tenerse presente los alcances de la autorización, si lo es con el cargo de retener y depositar en autos o para aplicarlos a otra operación o para retenerlo los padres para aplicarlo a la educación o formación y si está limitada en tiempo, ya que al vencimiento, no podrá autorizarse el acto. </a:t>
            </a:r>
          </a:p>
        </p:txBody>
      </p:sp>
    </p:spTree>
    <p:extLst>
      <p:ext uri="{BB962C8B-B14F-4D97-AF65-F5344CB8AC3E}">
        <p14:creationId xmlns:p14="http://schemas.microsoft.com/office/powerpoint/2010/main" val="13137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5"/>
                                        </p:tgtEl>
                                        <p:attrNameLst>
                                          <p:attrName>style.color</p:attrName>
                                        </p:attrNameLst>
                                      </p:cBhvr>
                                      <p:by>
                                        <p:hsl h="10842353" s="0" l="0"/>
                                      </p:by>
                                    </p:animClr>
                                    <p:animClr clrSpc="hsl" dir="cw">
                                      <p:cBhvr>
                                        <p:cTn id="14" dur="500" fill="hold"/>
                                        <p:tgtEl>
                                          <p:spTgt spid="5"/>
                                        </p:tgtEl>
                                        <p:attrNameLst>
                                          <p:attrName>fillcolor</p:attrName>
                                        </p:attrNameLst>
                                      </p:cBhvr>
                                      <p:by>
                                        <p:hsl h="10842353" s="0" l="0"/>
                                      </p:by>
                                    </p:animClr>
                                    <p:animClr clrSpc="hsl" dir="cw">
                                      <p:cBhvr>
                                        <p:cTn id="15" dur="500" fill="hold"/>
                                        <p:tgtEl>
                                          <p:spTgt spid="5"/>
                                        </p:tgtEl>
                                        <p:attrNameLst>
                                          <p:attrName>stroke.color</p:attrName>
                                        </p:attrNameLst>
                                      </p:cBhvr>
                                      <p:by>
                                        <p:hsl h="10842353" s="0" l="0"/>
                                      </p:by>
                                    </p:animClr>
                                    <p:set>
                                      <p:cBhvr>
                                        <p:cTn id="1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81B477-80C7-0841-A387-2B31424B742D}"/>
              </a:ext>
            </a:extLst>
          </p:cNvPr>
          <p:cNvSpPr txBox="1"/>
          <p:nvPr/>
        </p:nvSpPr>
        <p:spPr>
          <a:xfrm>
            <a:off x="2165131" y="336331"/>
            <a:ext cx="8797159" cy="523220"/>
          </a:xfrm>
          <a:prstGeom prst="rect">
            <a:avLst/>
          </a:prstGeom>
          <a:noFill/>
        </p:spPr>
        <p:txBody>
          <a:bodyPr wrap="square" rtlCol="0">
            <a:spAutoFit/>
          </a:bodyPr>
          <a:lstStyle/>
          <a:p>
            <a:r>
              <a:rPr lang="es-US" sz="2800" dirty="0"/>
              <a:t>REPRESENTACION:</a:t>
            </a:r>
          </a:p>
        </p:txBody>
      </p:sp>
      <p:sp>
        <p:nvSpPr>
          <p:cNvPr id="3" name="Flecha abajo 2">
            <a:extLst>
              <a:ext uri="{FF2B5EF4-FFF2-40B4-BE49-F238E27FC236}">
                <a16:creationId xmlns:a16="http://schemas.microsoft.com/office/drawing/2014/main" id="{5F9992FB-CE9A-AA4F-9B74-473C010C9CB9}"/>
              </a:ext>
            </a:extLst>
          </p:cNvPr>
          <p:cNvSpPr/>
          <p:nvPr/>
        </p:nvSpPr>
        <p:spPr>
          <a:xfrm>
            <a:off x="3352800" y="1166648"/>
            <a:ext cx="484632" cy="630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4" name="CuadroTexto 3">
            <a:extLst>
              <a:ext uri="{FF2B5EF4-FFF2-40B4-BE49-F238E27FC236}">
                <a16:creationId xmlns:a16="http://schemas.microsoft.com/office/drawing/2014/main" id="{7A1FAD12-AA95-6F4D-A022-A4D93A793A45}"/>
              </a:ext>
            </a:extLst>
          </p:cNvPr>
          <p:cNvSpPr txBox="1"/>
          <p:nvPr/>
        </p:nvSpPr>
        <p:spPr>
          <a:xfrm>
            <a:off x="1240228" y="1797269"/>
            <a:ext cx="9984820" cy="646331"/>
          </a:xfrm>
          <a:prstGeom prst="rect">
            <a:avLst/>
          </a:prstGeom>
          <a:noFill/>
        </p:spPr>
        <p:txBody>
          <a:bodyPr wrap="square" rtlCol="0">
            <a:spAutoFit/>
          </a:bodyPr>
          <a:lstStyle/>
          <a:p>
            <a:r>
              <a:rPr lang="es-US" dirty="0"/>
              <a:t>Se presume que el adolescente cuenta con suficiente autonomía para intervenir en un </a:t>
            </a:r>
            <a:r>
              <a:rPr lang="es-US" b="1" dirty="0"/>
              <a:t>proceso conjuntamente con los progenitores</a:t>
            </a:r>
            <a:r>
              <a:rPr lang="es-US" dirty="0"/>
              <a:t> o de manera autónoma con asistencia letrada.</a:t>
            </a:r>
          </a:p>
        </p:txBody>
      </p:sp>
      <p:cxnSp>
        <p:nvCxnSpPr>
          <p:cNvPr id="6" name="Conector recto 5">
            <a:extLst>
              <a:ext uri="{FF2B5EF4-FFF2-40B4-BE49-F238E27FC236}">
                <a16:creationId xmlns:a16="http://schemas.microsoft.com/office/drawing/2014/main" id="{A9855183-E166-DC4D-9F3B-608DD64CC30C}"/>
              </a:ext>
            </a:extLst>
          </p:cNvPr>
          <p:cNvCxnSpPr/>
          <p:nvPr/>
        </p:nvCxnSpPr>
        <p:spPr>
          <a:xfrm>
            <a:off x="1986455" y="2527738"/>
            <a:ext cx="0" cy="3174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1503479A-5985-E74D-A120-8FC6AB52AC13}"/>
              </a:ext>
            </a:extLst>
          </p:cNvPr>
          <p:cNvCxnSpPr/>
          <p:nvPr/>
        </p:nvCxnSpPr>
        <p:spPr>
          <a:xfrm>
            <a:off x="1986455" y="3289738"/>
            <a:ext cx="4834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B7CFB76-5488-1E41-A4D0-16075E822207}"/>
              </a:ext>
            </a:extLst>
          </p:cNvPr>
          <p:cNvSpPr txBox="1"/>
          <p:nvPr/>
        </p:nvSpPr>
        <p:spPr>
          <a:xfrm>
            <a:off x="2648607" y="3142593"/>
            <a:ext cx="2953407" cy="646331"/>
          </a:xfrm>
          <a:prstGeom prst="rect">
            <a:avLst/>
          </a:prstGeom>
          <a:noFill/>
        </p:spPr>
        <p:txBody>
          <a:bodyPr wrap="square" rtlCol="0">
            <a:spAutoFit/>
          </a:bodyPr>
          <a:lstStyle/>
          <a:p>
            <a:r>
              <a:rPr lang="es-US" dirty="0"/>
              <a:t>JUICIO CONTRA TERCEROS</a:t>
            </a:r>
          </a:p>
        </p:txBody>
      </p:sp>
      <p:cxnSp>
        <p:nvCxnSpPr>
          <p:cNvPr id="11" name="Conector recto de flecha 10">
            <a:extLst>
              <a:ext uri="{FF2B5EF4-FFF2-40B4-BE49-F238E27FC236}">
                <a16:creationId xmlns:a16="http://schemas.microsoft.com/office/drawing/2014/main" id="{7FDC061C-1D40-2847-BF3B-A0B4B56D6CA2}"/>
              </a:ext>
            </a:extLst>
          </p:cNvPr>
          <p:cNvCxnSpPr/>
          <p:nvPr/>
        </p:nvCxnSpPr>
        <p:spPr>
          <a:xfrm>
            <a:off x="1986455" y="5691352"/>
            <a:ext cx="6621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09D015F-24AA-6245-8B21-D68FD59956B0}"/>
              </a:ext>
            </a:extLst>
          </p:cNvPr>
          <p:cNvSpPr txBox="1"/>
          <p:nvPr/>
        </p:nvSpPr>
        <p:spPr>
          <a:xfrm>
            <a:off x="2827283" y="5444359"/>
            <a:ext cx="2175641" cy="923330"/>
          </a:xfrm>
          <a:prstGeom prst="rect">
            <a:avLst/>
          </a:prstGeom>
          <a:noFill/>
        </p:spPr>
        <p:txBody>
          <a:bodyPr wrap="square" rtlCol="0">
            <a:spAutoFit/>
          </a:bodyPr>
          <a:lstStyle/>
          <a:p>
            <a:r>
              <a:rPr lang="es-US" dirty="0"/>
              <a:t>JUICIO CONTRA SUS PROGENITORES</a:t>
            </a:r>
          </a:p>
        </p:txBody>
      </p:sp>
      <p:sp>
        <p:nvSpPr>
          <p:cNvPr id="13" name="Llaves 12">
            <a:extLst>
              <a:ext uri="{FF2B5EF4-FFF2-40B4-BE49-F238E27FC236}">
                <a16:creationId xmlns:a16="http://schemas.microsoft.com/office/drawing/2014/main" id="{9FBCF65A-CC8A-AD40-A24D-3E8456788BD9}"/>
              </a:ext>
            </a:extLst>
          </p:cNvPr>
          <p:cNvSpPr/>
          <p:nvPr/>
        </p:nvSpPr>
        <p:spPr>
          <a:xfrm>
            <a:off x="5181599" y="3142593"/>
            <a:ext cx="5864771" cy="346841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sp>
        <p:nvSpPr>
          <p:cNvPr id="14" name="CuadroTexto 13">
            <a:extLst>
              <a:ext uri="{FF2B5EF4-FFF2-40B4-BE49-F238E27FC236}">
                <a16:creationId xmlns:a16="http://schemas.microsoft.com/office/drawing/2014/main" id="{25F1DF66-A05A-AD47-9C8C-FB94D4BBDE0D}"/>
              </a:ext>
            </a:extLst>
          </p:cNvPr>
          <p:cNvSpPr txBox="1"/>
          <p:nvPr/>
        </p:nvSpPr>
        <p:spPr>
          <a:xfrm>
            <a:off x="6095999" y="3142593"/>
            <a:ext cx="4361793" cy="3416320"/>
          </a:xfrm>
          <a:prstGeom prst="rect">
            <a:avLst/>
          </a:prstGeom>
          <a:noFill/>
        </p:spPr>
        <p:txBody>
          <a:bodyPr wrap="square" rtlCol="0">
            <a:spAutoFit/>
          </a:bodyPr>
          <a:lstStyle/>
          <a:p>
            <a:pPr algn="just"/>
            <a:r>
              <a:rPr lang="es-US" dirty="0"/>
              <a:t>Adolescente se presume su autonomía con progenitores que asisten (se pueden oponer) o </a:t>
            </a:r>
            <a:r>
              <a:rPr lang="es-US" b="1" dirty="0"/>
              <a:t>asistencia letrada de forma autónoma en juicio.</a:t>
            </a:r>
          </a:p>
          <a:p>
            <a:pPr algn="just"/>
            <a:r>
              <a:rPr lang="es-US" dirty="0"/>
              <a:t>Puede reclamar a sus progenitores por sus propios intereses sin previa autorización judicial, si cuenta con la edad y grado de madurez suficiente y asistencia letrada. </a:t>
            </a:r>
            <a:r>
              <a:rPr lang="es-US" dirty="0">
                <a:solidFill>
                  <a:srgbClr val="00B050"/>
                </a:solidFill>
              </a:rPr>
              <a:t>No necesita autorización de sus progenitores para estar en juicio cuando sea acusado criminalmente, ni para reconocer hijos. </a:t>
            </a:r>
          </a:p>
        </p:txBody>
      </p:sp>
      <p:sp>
        <p:nvSpPr>
          <p:cNvPr id="5" name="CuadroTexto 4">
            <a:extLst>
              <a:ext uri="{FF2B5EF4-FFF2-40B4-BE49-F238E27FC236}">
                <a16:creationId xmlns:a16="http://schemas.microsoft.com/office/drawing/2014/main" id="{6BF7F9BD-185B-4543-8F32-9F89C998DA90}"/>
              </a:ext>
            </a:extLst>
          </p:cNvPr>
          <p:cNvSpPr txBox="1"/>
          <p:nvPr/>
        </p:nvSpPr>
        <p:spPr>
          <a:xfrm>
            <a:off x="5875283" y="0"/>
            <a:ext cx="4983254" cy="1754326"/>
          </a:xfrm>
          <a:prstGeom prst="rect">
            <a:avLst/>
          </a:prstGeom>
          <a:noFill/>
          <a:ln w="28575">
            <a:solidFill>
              <a:srgbClr val="FF0000"/>
            </a:solidFill>
          </a:ln>
        </p:spPr>
        <p:txBody>
          <a:bodyPr wrap="square" rtlCol="0">
            <a:spAutoFit/>
          </a:bodyPr>
          <a:lstStyle/>
          <a:p>
            <a:pPr lvl="0" algn="just"/>
            <a:r>
              <a:rPr lang="es-US" dirty="0">
                <a:solidFill>
                  <a:prstClr val="white"/>
                </a:solidFill>
              </a:rPr>
              <a:t>ART.677. Los progenitores pueden estar en juicio por sus hijos como actores o demandados. DEBER/DERECHO. Concurrente con la del Ministerio Público de Menores que es complementaria. </a:t>
            </a:r>
          </a:p>
          <a:p>
            <a:endParaRPr lang="es-US" dirty="0"/>
          </a:p>
        </p:txBody>
      </p:sp>
    </p:spTree>
    <p:extLst>
      <p:ext uri="{BB962C8B-B14F-4D97-AF65-F5344CB8AC3E}">
        <p14:creationId xmlns:p14="http://schemas.microsoft.com/office/powerpoint/2010/main" val="983739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C3DAAE-E503-2D44-8AA5-A58E72FCD397}"/>
              </a:ext>
            </a:extLst>
          </p:cNvPr>
          <p:cNvSpPr txBox="1"/>
          <p:nvPr/>
        </p:nvSpPr>
        <p:spPr>
          <a:xfrm>
            <a:off x="1345324" y="462455"/>
            <a:ext cx="9743090" cy="3693319"/>
          </a:xfrm>
          <a:prstGeom prst="rect">
            <a:avLst/>
          </a:prstGeom>
          <a:noFill/>
        </p:spPr>
        <p:txBody>
          <a:bodyPr wrap="square" rtlCol="0">
            <a:spAutoFit/>
          </a:bodyPr>
          <a:lstStyle/>
          <a:p>
            <a:r>
              <a:rPr lang="es-US" b="1" u="sng" dirty="0"/>
              <a:t>AUTORIZACION PARA ESTAR EN JUICIO</a:t>
            </a:r>
          </a:p>
          <a:p>
            <a:endParaRPr lang="es-US" dirty="0"/>
          </a:p>
          <a:p>
            <a:r>
              <a:rPr lang="es-US" dirty="0"/>
              <a:t>Art. 30. Puede estar en juicio civil y penal en relación a los bienes </a:t>
            </a:r>
            <a:r>
              <a:rPr lang="es-US" dirty="0">
                <a:highlight>
                  <a:srgbClr val="FF00FF"/>
                </a:highlight>
              </a:rPr>
              <a:t>que adquiera mediante el ejercicio de su profesión, por lo cual no requiere autorización alguna.</a:t>
            </a:r>
          </a:p>
          <a:p>
            <a:endParaRPr lang="es-US" dirty="0"/>
          </a:p>
          <a:p>
            <a:r>
              <a:rPr lang="es-US" dirty="0"/>
              <a:t>Art. 678. ACCION CONTRA UN TERCERO: Caso en que uno o ambos progenitores se opongar a que el hijo adolescente promueva juicio contra terceros, el juez puede autorizarlo a intervenir con asistencia letrada. Aplicación del art. 645 CCCN y 780 CPCCN. </a:t>
            </a:r>
          </a:p>
          <a:p>
            <a:endParaRPr lang="es-US" dirty="0"/>
          </a:p>
          <a:p>
            <a:r>
              <a:rPr lang="es-US" dirty="0"/>
              <a:t>Art. 679. ACCION CONTRA SUS PROGENITORES: Caso en que el hijo quiera promover un juicio contra sus padres. Puede reclamar a sus progenitores por sus propios intereses, sin previa autorización judicial, si cuenta con la edad y grado de madurez suficiente y asistencia letrada. (Alimentos, malos tratos, autorización del art. 645). ¿Se aplica sólo al proceso?</a:t>
            </a:r>
          </a:p>
        </p:txBody>
      </p:sp>
    </p:spTree>
    <p:extLst>
      <p:ext uri="{BB962C8B-B14F-4D97-AF65-F5344CB8AC3E}">
        <p14:creationId xmlns:p14="http://schemas.microsoft.com/office/powerpoint/2010/main" val="2619408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A07D9F3-6FA0-EA42-8956-4F518DAAFBB5}"/>
              </a:ext>
            </a:extLst>
          </p:cNvPr>
          <p:cNvSpPr txBox="1"/>
          <p:nvPr/>
        </p:nvSpPr>
        <p:spPr>
          <a:xfrm>
            <a:off x="1439917" y="367862"/>
            <a:ext cx="9553904" cy="3785652"/>
          </a:xfrm>
          <a:prstGeom prst="rect">
            <a:avLst/>
          </a:prstGeom>
          <a:noFill/>
          <a:ln w="28575">
            <a:solidFill>
              <a:srgbClr val="7030A0"/>
            </a:solidFill>
          </a:ln>
        </p:spPr>
        <p:txBody>
          <a:bodyPr wrap="square" rtlCol="0">
            <a:spAutoFit/>
          </a:bodyPr>
          <a:lstStyle/>
          <a:p>
            <a:r>
              <a:rPr lang="es-US" sz="2400" dirty="0"/>
              <a:t>CONGRESO INTERNACIONAL DE DERECHO DE LAS FAMILIAS, NIÑOS Y ADOLESCENCIA realizado en Mendoza en 2018 concluyó:</a:t>
            </a:r>
          </a:p>
          <a:p>
            <a:endParaRPr lang="es-US" sz="2400" dirty="0"/>
          </a:p>
          <a:p>
            <a:pPr algn="just"/>
            <a:r>
              <a:rPr lang="es-US" sz="2400" dirty="0"/>
              <a:t>“La capacidad de ejercicio de la persona mayor de 13 años se presume, de conformidad con lo dispuesto en el art. 677, en concordancia con lo establecido por el art. 261 inc. c, normas que consagran una presención iuris tantum de que todo adolescente posee suficiente autonomía para intervenir en un proceso conjuntamente con sus progenitores o de manera autónoma con asistencia letrada”. </a:t>
            </a:r>
          </a:p>
        </p:txBody>
      </p:sp>
    </p:spTree>
    <p:extLst>
      <p:ext uri="{BB962C8B-B14F-4D97-AF65-F5344CB8AC3E}">
        <p14:creationId xmlns:p14="http://schemas.microsoft.com/office/powerpoint/2010/main" val="2104205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178B54-C552-854A-B62F-49DBFCDC1305}"/>
              </a:ext>
            </a:extLst>
          </p:cNvPr>
          <p:cNvSpPr txBox="1"/>
          <p:nvPr/>
        </p:nvSpPr>
        <p:spPr>
          <a:xfrm>
            <a:off x="2396359" y="504497"/>
            <a:ext cx="6789682" cy="461665"/>
          </a:xfrm>
          <a:prstGeom prst="rect">
            <a:avLst/>
          </a:prstGeom>
          <a:noFill/>
        </p:spPr>
        <p:txBody>
          <a:bodyPr wrap="square" rtlCol="0">
            <a:spAutoFit/>
          </a:bodyPr>
          <a:lstStyle/>
          <a:p>
            <a:r>
              <a:rPr lang="es-US" sz="2400" dirty="0"/>
              <a:t>ABOGADO DEL NIÑO: LEY 26.061</a:t>
            </a:r>
          </a:p>
        </p:txBody>
      </p:sp>
      <p:sp>
        <p:nvSpPr>
          <p:cNvPr id="3" name="CuadroTexto 2">
            <a:extLst>
              <a:ext uri="{FF2B5EF4-FFF2-40B4-BE49-F238E27FC236}">
                <a16:creationId xmlns:a16="http://schemas.microsoft.com/office/drawing/2014/main" id="{B176B3B6-886C-E941-B468-53157AF3FFCF}"/>
              </a:ext>
            </a:extLst>
          </p:cNvPr>
          <p:cNvSpPr txBox="1"/>
          <p:nvPr/>
        </p:nvSpPr>
        <p:spPr>
          <a:xfrm>
            <a:off x="1271751" y="1408386"/>
            <a:ext cx="9722069" cy="2862322"/>
          </a:xfrm>
          <a:prstGeom prst="rect">
            <a:avLst/>
          </a:prstGeom>
          <a:noFill/>
        </p:spPr>
        <p:txBody>
          <a:bodyPr wrap="square" rtlCol="0">
            <a:spAutoFit/>
          </a:bodyPr>
          <a:lstStyle/>
          <a:p>
            <a:pPr algn="just"/>
            <a:r>
              <a:rPr lang="es-US" dirty="0"/>
              <a:t>El art. 27 de la Ley 26061 instituye la figura del abogado del niño entre las garantías mínimas de procedimiento que tienen las niñas, niños y adolescentes en cualquier procedimiento judicial o administrativo que los afecte. En efecto, en su inc. c) establece “el derecho a ser asistido por un letrado preferentemente especializado en niñez y adolescencia desde el inicio del procedimiento judicial o administrativo que lo incluya. En caso de carecer de recursos económicos el Estado deberá asignarle de oficio un letrado que lo patrocine”. Este artículo fue reglamentado por el Decreto N° 415/06 que establece que el derecho a la asistencia letrada incluye la facultad de “designar un abogado que represente los intereses personales e individuales de la niña, niño o adolescente en el proceso administrativo o judicial, todo ello sin perjuicio de la representación promiscua que ejerce el Ministerio Pupilar”.</a:t>
            </a:r>
          </a:p>
        </p:txBody>
      </p:sp>
      <p:pic>
        <p:nvPicPr>
          <p:cNvPr id="5" name="Imagen 4">
            <a:extLst>
              <a:ext uri="{FF2B5EF4-FFF2-40B4-BE49-F238E27FC236}">
                <a16:creationId xmlns:a16="http://schemas.microsoft.com/office/drawing/2014/main" id="{A118CBF5-0447-844E-BF13-D46A235F6D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86087" y="4429125"/>
            <a:ext cx="5843588" cy="1759303"/>
          </a:xfrm>
          <a:prstGeom prst="rect">
            <a:avLst/>
          </a:prstGeom>
        </p:spPr>
      </p:pic>
      <p:sp>
        <p:nvSpPr>
          <p:cNvPr id="6" name="CuadroTexto 5">
            <a:extLst>
              <a:ext uri="{FF2B5EF4-FFF2-40B4-BE49-F238E27FC236}">
                <a16:creationId xmlns:a16="http://schemas.microsoft.com/office/drawing/2014/main" id="{3BDC9A6A-6DE1-9440-8585-0DDBCFDA2503}"/>
              </a:ext>
            </a:extLst>
          </p:cNvPr>
          <p:cNvSpPr txBox="1"/>
          <p:nvPr/>
        </p:nvSpPr>
        <p:spPr>
          <a:xfrm>
            <a:off x="2986087" y="6188429"/>
            <a:ext cx="5843588" cy="230832"/>
          </a:xfrm>
          <a:prstGeom prst="rect">
            <a:avLst/>
          </a:prstGeom>
          <a:noFill/>
        </p:spPr>
        <p:txBody>
          <a:bodyPr wrap="square" rtlCol="0">
            <a:spAutoFit/>
          </a:bodyPr>
          <a:lstStyle/>
          <a:p>
            <a:r>
              <a:rPr lang="es-US" sz="900">
                <a:hlinkClick r:id="rId3" tooltip="http://iesagorabiblioteca.blogspot.com/2014/11/20-de-noviembre-dia-internacional-de.html"/>
              </a:rPr>
              <a:t>Esta foto</a:t>
            </a:r>
            <a:r>
              <a:rPr lang="es-US" sz="900"/>
              <a:t> de Autor desconocido está bajo licencia </a:t>
            </a:r>
            <a:r>
              <a:rPr lang="es-US" sz="900">
                <a:hlinkClick r:id="rId4" tooltip="https://creativecommons.org/licenses/by-nc-sa/3.0/"/>
              </a:rPr>
              <a:t>CC BY-SA-NC</a:t>
            </a:r>
            <a:endParaRPr lang="es-US" sz="900"/>
          </a:p>
        </p:txBody>
      </p:sp>
    </p:spTree>
    <p:extLst>
      <p:ext uri="{BB962C8B-B14F-4D97-AF65-F5344CB8AC3E}">
        <p14:creationId xmlns:p14="http://schemas.microsoft.com/office/powerpoint/2010/main" val="2098886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4D1EC9-E2ED-564D-8291-63A28E2D303F}"/>
              </a:ext>
            </a:extLst>
          </p:cNvPr>
          <p:cNvSpPr txBox="1"/>
          <p:nvPr/>
        </p:nvSpPr>
        <p:spPr>
          <a:xfrm>
            <a:off x="1912883" y="2806262"/>
            <a:ext cx="6463862" cy="646331"/>
          </a:xfrm>
          <a:prstGeom prst="rect">
            <a:avLst/>
          </a:prstGeom>
          <a:noFill/>
        </p:spPr>
        <p:txBody>
          <a:bodyPr wrap="square" rtlCol="0">
            <a:spAutoFit/>
          </a:bodyPr>
          <a:lstStyle/>
          <a:p>
            <a:r>
              <a:rPr lang="es-US" dirty="0">
                <a:solidFill>
                  <a:srgbClr val="FF0000"/>
                </a:solidFill>
                <a:hlinkClick r:id="rId2">
                  <a:extLst>
                    <a:ext uri="{A12FA001-AC4F-418D-AE19-62706E023703}">
                      <ahyp:hlinkClr xmlns:ahyp="http://schemas.microsoft.com/office/drawing/2018/hyperlinkcolor" val="tx"/>
                    </a:ext>
                  </a:extLst>
                </a:hlinkClick>
              </a:rPr>
              <a:t>http://www.scba.gov.ar/servicios/violenciafamiliar/201903/Ley 14568 - Abogado del Niño.pdf</a:t>
            </a:r>
            <a:endParaRPr lang="es-US" dirty="0">
              <a:solidFill>
                <a:srgbClr val="FF0000"/>
              </a:solidFill>
            </a:endParaRPr>
          </a:p>
        </p:txBody>
      </p:sp>
      <p:sp>
        <p:nvSpPr>
          <p:cNvPr id="3" name="CuadroTexto 2">
            <a:extLst>
              <a:ext uri="{FF2B5EF4-FFF2-40B4-BE49-F238E27FC236}">
                <a16:creationId xmlns:a16="http://schemas.microsoft.com/office/drawing/2014/main" id="{56F1E493-204C-6C47-B2D1-8C604446169E}"/>
              </a:ext>
            </a:extLst>
          </p:cNvPr>
          <p:cNvSpPr txBox="1"/>
          <p:nvPr/>
        </p:nvSpPr>
        <p:spPr>
          <a:xfrm>
            <a:off x="2175641" y="809297"/>
            <a:ext cx="8397766" cy="461665"/>
          </a:xfrm>
          <a:prstGeom prst="rect">
            <a:avLst/>
          </a:prstGeom>
          <a:noFill/>
        </p:spPr>
        <p:txBody>
          <a:bodyPr wrap="square" rtlCol="0">
            <a:spAutoFit/>
          </a:bodyPr>
          <a:lstStyle/>
          <a:p>
            <a:r>
              <a:rPr lang="es-US" sz="2400" dirty="0"/>
              <a:t>ABOGADO DEL NIÑO: REGLAMENTACION PROVINCIAL</a:t>
            </a:r>
          </a:p>
        </p:txBody>
      </p:sp>
      <p:sp>
        <p:nvSpPr>
          <p:cNvPr id="4" name="CuadroTexto 3">
            <a:extLst>
              <a:ext uri="{FF2B5EF4-FFF2-40B4-BE49-F238E27FC236}">
                <a16:creationId xmlns:a16="http://schemas.microsoft.com/office/drawing/2014/main" id="{ADC6E2C9-E914-434F-ACA5-0ADFCB6AA426}"/>
              </a:ext>
            </a:extLst>
          </p:cNvPr>
          <p:cNvSpPr txBox="1"/>
          <p:nvPr/>
        </p:nvSpPr>
        <p:spPr>
          <a:xfrm>
            <a:off x="1912883" y="1954924"/>
            <a:ext cx="6001407" cy="646331"/>
          </a:xfrm>
          <a:prstGeom prst="rect">
            <a:avLst/>
          </a:prstGeom>
          <a:noFill/>
        </p:spPr>
        <p:txBody>
          <a:bodyPr wrap="square" rtlCol="0">
            <a:spAutoFit/>
          </a:bodyPr>
          <a:lstStyle/>
          <a:p>
            <a:r>
              <a:rPr lang="es-US" dirty="0">
                <a:solidFill>
                  <a:srgbClr val="FF0000"/>
                </a:solidFill>
                <a:hlinkClick r:id="rId3">
                  <a:extLst>
                    <a:ext uri="{A12FA001-AC4F-418D-AE19-62706E023703}">
                      <ahyp:hlinkClr xmlns:ahyp="http://schemas.microsoft.com/office/drawing/2018/hyperlinkcolor" val="tx"/>
                    </a:ext>
                  </a:extLst>
                </a:hlinkClick>
              </a:rPr>
              <a:t>https://www.nortecorrientes.com/149063--el-abogado-del-nino-un-cargo-que-esta-pendiente</a:t>
            </a:r>
            <a:endParaRPr lang="es-US" dirty="0">
              <a:solidFill>
                <a:srgbClr val="FF0000"/>
              </a:solidFill>
            </a:endParaRPr>
          </a:p>
        </p:txBody>
      </p:sp>
      <p:sp>
        <p:nvSpPr>
          <p:cNvPr id="5" name="CuadroTexto 4">
            <a:extLst>
              <a:ext uri="{FF2B5EF4-FFF2-40B4-BE49-F238E27FC236}">
                <a16:creationId xmlns:a16="http://schemas.microsoft.com/office/drawing/2014/main" id="{7922FEA3-D8E3-6140-9341-4E03D65A545F}"/>
              </a:ext>
            </a:extLst>
          </p:cNvPr>
          <p:cNvSpPr txBox="1"/>
          <p:nvPr/>
        </p:nvSpPr>
        <p:spPr>
          <a:xfrm>
            <a:off x="1019504" y="3645620"/>
            <a:ext cx="9995338" cy="2862322"/>
          </a:xfrm>
          <a:prstGeom prst="rect">
            <a:avLst/>
          </a:prstGeom>
          <a:noFill/>
        </p:spPr>
        <p:txBody>
          <a:bodyPr wrap="square" rtlCol="0">
            <a:spAutoFit/>
          </a:bodyPr>
          <a:lstStyle/>
          <a:p>
            <a:r>
              <a:rPr lang="es-US" dirty="0"/>
              <a:t>El Superior Tribunal de Justicia del Chaco respecto al abogado de NNA sentó un criterio adecuado, superando anteriores errores en los que designó uno para una niña de un año, en la causa “M., F. A. C/ L., R. E. S/ TENENCIA”, Expte. No 992/12-2-F, Sala Primera Civil, Comercial y Laboral, Sentencia N° 229 de fecha 18/05/2018:</a:t>
            </a:r>
            <a:br>
              <a:rPr lang="es-US" dirty="0"/>
            </a:br>
            <a:r>
              <a:rPr lang="es-US" dirty="0"/>
              <a:t>Esta Sala entiende necesaria la designación de un abogado del niño que represente a P. J. M. y X. C. M., conforme lo autorizan el art. 27 inc. c. de la ley 26.061 y el art. 26 del Código Civil y Comercial, y acorde al temperamento adoptado por esta Sala en reiteradas oportunidades (conf. Sent. No 247/15 y 98/17), como así, también nuestra Corte Suprema de Justicia (conf. CSJN, Fallos: 333:2017 y 335:2307). </a:t>
            </a:r>
          </a:p>
          <a:p>
            <a:endParaRPr lang="es-US" dirty="0"/>
          </a:p>
        </p:txBody>
      </p:sp>
    </p:spTree>
    <p:extLst>
      <p:ext uri="{BB962C8B-B14F-4D97-AF65-F5344CB8AC3E}">
        <p14:creationId xmlns:p14="http://schemas.microsoft.com/office/powerpoint/2010/main" val="244582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5FF561-0934-AE45-8135-A742C4D9AB78}"/>
              </a:ext>
            </a:extLst>
          </p:cNvPr>
          <p:cNvSpPr txBox="1"/>
          <p:nvPr/>
        </p:nvSpPr>
        <p:spPr>
          <a:xfrm>
            <a:off x="1010093" y="220718"/>
            <a:ext cx="10345479" cy="4524315"/>
          </a:xfrm>
          <a:prstGeom prst="rect">
            <a:avLst/>
          </a:prstGeom>
          <a:noFill/>
        </p:spPr>
        <p:txBody>
          <a:bodyPr wrap="square" rtlCol="0">
            <a:spAutoFit/>
          </a:bodyPr>
          <a:lstStyle/>
          <a:p>
            <a:r>
              <a:rPr lang="es-US" b="1" u="sng" dirty="0"/>
              <a:t>VIAS SUBSANATORIAS: DEFECTOS DE REPRESENTACION O FALTA DE AUTORIZACION JUDICIAL</a:t>
            </a:r>
          </a:p>
          <a:p>
            <a:endParaRPr lang="es-US" b="1" u="sng" dirty="0"/>
          </a:p>
          <a:p>
            <a:r>
              <a:rPr lang="es-US" u="sng" dirty="0"/>
              <a:t>RATIFICACION EN LA MAYORIA DE EDAD DE LOS ACTOS CELEBRADOS POR MENORES.</a:t>
            </a:r>
          </a:p>
          <a:p>
            <a:r>
              <a:rPr lang="es-US" u="sng" dirty="0"/>
              <a:t>REUNCIA A LA ACCION DE NULIDAD POR EL MAYOR DE EDAD</a:t>
            </a:r>
          </a:p>
          <a:p>
            <a:r>
              <a:rPr lang="es-US" u="sng" dirty="0"/>
              <a:t>PRESCRIPCION LIBERATORIA ART. 2562/3</a:t>
            </a:r>
            <a:r>
              <a:rPr lang="es-US" dirty="0"/>
              <a:t> </a:t>
            </a:r>
          </a:p>
          <a:p>
            <a:endParaRPr lang="es-US" dirty="0"/>
          </a:p>
          <a:p>
            <a:pPr algn="just"/>
            <a:r>
              <a:rPr lang="es-US" dirty="0"/>
              <a:t>Art. 358 in fine “...en la relaciones de familia la representación se rige, en subsidio, por las disposiciones de este Capítulo”; lo cual permite aplicar en el caso la norma del art. 369 CCyC, que habilita la ratificación de la representación por el representado de modo posterior y con efecto retroactivo al momento de acto cumplido por el representante. </a:t>
            </a:r>
          </a:p>
          <a:p>
            <a:pPr algn="just"/>
            <a:endParaRPr lang="es-US" dirty="0"/>
          </a:p>
          <a:p>
            <a:pPr algn="just"/>
            <a:r>
              <a:rPr lang="es-US" dirty="0"/>
              <a:t>Art. 369 CCyC “La ratificación suple el defecto de representación. Luego de la ratificación, la actuación se da por autorizada, con efecto retroactivo al día del acto, pero es inoponible a terceros que hayan adquirido derechos con anterioridad”. </a:t>
            </a:r>
          </a:p>
          <a:p>
            <a:pPr algn="just"/>
            <a:endParaRPr lang="es-US" dirty="0"/>
          </a:p>
        </p:txBody>
      </p:sp>
    </p:spTree>
    <p:extLst>
      <p:ext uri="{BB962C8B-B14F-4D97-AF65-F5344CB8AC3E}">
        <p14:creationId xmlns:p14="http://schemas.microsoft.com/office/powerpoint/2010/main" val="3645518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00651D-1126-5F44-AB0A-E7939C592FED}"/>
              </a:ext>
            </a:extLst>
          </p:cNvPr>
          <p:cNvSpPr txBox="1"/>
          <p:nvPr/>
        </p:nvSpPr>
        <p:spPr>
          <a:xfrm>
            <a:off x="1534510" y="830317"/>
            <a:ext cx="9101959" cy="3693319"/>
          </a:xfrm>
          <a:prstGeom prst="rect">
            <a:avLst/>
          </a:prstGeom>
          <a:noFill/>
        </p:spPr>
        <p:txBody>
          <a:bodyPr wrap="square" rtlCol="0">
            <a:spAutoFit/>
          </a:bodyPr>
          <a:lstStyle/>
          <a:p>
            <a:r>
              <a:rPr lang="es-US" b="1" u="sng" dirty="0"/>
              <a:t>CONSENTIMIENTO DEL ADOLESCENTE: </a:t>
            </a:r>
          </a:p>
          <a:p>
            <a:endParaRPr lang="es-US" dirty="0"/>
          </a:p>
          <a:p>
            <a:pPr algn="just"/>
            <a:r>
              <a:rPr lang="es-US" dirty="0"/>
              <a:t>¿En una donación de inmueble, sin cargo alguno, efectuada por uno de los progenitores a favor de su hijo menor de edad adolescente, aceptada por ambos progenitores, corresponde la aplicación del art. 645 CCyC, último párrafo, cuando establece: </a:t>
            </a:r>
            <a:r>
              <a:rPr lang="es-US" b="1" dirty="0"/>
              <a:t>“Cuando el acto involucra a hijos adolescentes, es necesario su consentimiento expreso”? </a:t>
            </a:r>
          </a:p>
          <a:p>
            <a:pPr algn="just"/>
            <a:endParaRPr lang="es-US" dirty="0"/>
          </a:p>
          <a:p>
            <a:pPr algn="just"/>
            <a:r>
              <a:rPr lang="es-ES_tradnl" dirty="0"/>
              <a:t>La </a:t>
            </a:r>
            <a:r>
              <a:rPr lang="es-ES_tradnl" dirty="0" err="1"/>
              <a:t>aceptación</a:t>
            </a:r>
            <a:r>
              <a:rPr lang="es-ES_tradnl" dirty="0"/>
              <a:t> de </a:t>
            </a:r>
            <a:r>
              <a:rPr lang="es-ES_tradnl" dirty="0" err="1"/>
              <a:t>donación</a:t>
            </a:r>
            <a:r>
              <a:rPr lang="es-ES_tradnl" dirty="0"/>
              <a:t> lisa y llana de un inmueble no es un acto de </a:t>
            </a:r>
            <a:r>
              <a:rPr lang="es-ES_tradnl" dirty="0" err="1"/>
              <a:t>administración</a:t>
            </a:r>
            <a:r>
              <a:rPr lang="es-ES_tradnl" dirty="0"/>
              <a:t> de los bienes de los hijos sino de </a:t>
            </a:r>
            <a:r>
              <a:rPr lang="es-ES_tradnl" dirty="0" err="1"/>
              <a:t>conservación</a:t>
            </a:r>
            <a:r>
              <a:rPr lang="es-ES_tradnl" dirty="0"/>
              <a:t>, por lo que no se encuentra comprendida en ninguno de los incisos del mencionado art. 645 CCyC, pudiendo incluso aceptar la </a:t>
            </a:r>
            <a:r>
              <a:rPr lang="es-ES_tradnl" dirty="0" err="1"/>
              <a:t>donación</a:t>
            </a:r>
            <a:r>
              <a:rPr lang="es-ES_tradnl" dirty="0"/>
              <a:t> uno de los progenitores (art. 685 del mismo </a:t>
            </a:r>
            <a:r>
              <a:rPr lang="es-ES_tradnl" dirty="0" err="1"/>
              <a:t>Código</a:t>
            </a:r>
            <a:r>
              <a:rPr lang="es-ES_tradnl" dirty="0"/>
              <a:t>).</a:t>
            </a:r>
            <a:br>
              <a:rPr lang="es-ES_tradnl" dirty="0"/>
            </a:br>
            <a:endParaRPr lang="es-US" dirty="0"/>
          </a:p>
        </p:txBody>
      </p:sp>
    </p:spTree>
    <p:extLst>
      <p:ext uri="{BB962C8B-B14F-4D97-AF65-F5344CB8AC3E}">
        <p14:creationId xmlns:p14="http://schemas.microsoft.com/office/powerpoint/2010/main" val="3588882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3A76E9-23C3-AC4C-A9B5-D2F840429D58}"/>
              </a:ext>
            </a:extLst>
          </p:cNvPr>
          <p:cNvSpPr txBox="1"/>
          <p:nvPr/>
        </p:nvSpPr>
        <p:spPr>
          <a:xfrm>
            <a:off x="1219200" y="851338"/>
            <a:ext cx="9364717" cy="3416320"/>
          </a:xfrm>
          <a:prstGeom prst="rect">
            <a:avLst/>
          </a:prstGeom>
          <a:noFill/>
        </p:spPr>
        <p:txBody>
          <a:bodyPr wrap="square" rtlCol="0">
            <a:spAutoFit/>
          </a:bodyPr>
          <a:lstStyle/>
          <a:p>
            <a:r>
              <a:rPr lang="es-US" b="1" u="sng" dirty="0"/>
              <a:t>MENOR ADOLESCENTE </a:t>
            </a:r>
            <a:endParaRPr lang="es-US" u="sng" dirty="0"/>
          </a:p>
          <a:p>
            <a:r>
              <a:rPr lang="es-US" b="1" u="sng" dirty="0"/>
              <a:t>Poder para juicios. Consentimiento </a:t>
            </a:r>
          </a:p>
          <a:p>
            <a:endParaRPr lang="es-US" dirty="0"/>
          </a:p>
          <a:p>
            <a:pPr algn="just"/>
            <a:br>
              <a:rPr lang="es-US" dirty="0"/>
            </a:br>
            <a:r>
              <a:rPr lang="es-US" dirty="0"/>
              <a:t>Poder especial para iniciar la sucesión de la madre que otorgan en forma conjunta el padre y sus hijos, uno de los cuales es menor adolescente.</a:t>
            </a:r>
          </a:p>
          <a:p>
            <a:pPr algn="just"/>
            <a:endParaRPr lang="es-US" dirty="0"/>
          </a:p>
          <a:p>
            <a:pPr algn="just"/>
            <a:r>
              <a:rPr lang="es-US" dirty="0"/>
              <a:t>¿Se debe aplicar lo normado por el </a:t>
            </a:r>
            <a:r>
              <a:rPr lang="es-ES_tradnl" dirty="0"/>
              <a:t>art. 645 del CCyC y debe comparecer al acto manifestando su conformidad? </a:t>
            </a:r>
          </a:p>
          <a:p>
            <a:pPr algn="just"/>
            <a:endParaRPr lang="es-ES_tradnl" dirty="0"/>
          </a:p>
          <a:p>
            <a:pPr algn="just"/>
            <a:r>
              <a:rPr lang="es-ES_tradnl" dirty="0"/>
              <a:t>El menor adolescente debe concurrir a prestar su consentimiento para el otorgamiento del poder para juicio (art. 645 inc. d CCyC). </a:t>
            </a:r>
            <a:endParaRPr lang="es-US" dirty="0"/>
          </a:p>
        </p:txBody>
      </p:sp>
    </p:spTree>
    <p:extLst>
      <p:ext uri="{BB962C8B-B14F-4D97-AF65-F5344CB8AC3E}">
        <p14:creationId xmlns:p14="http://schemas.microsoft.com/office/powerpoint/2010/main" val="364647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4C5EBD-F98C-D749-A526-C137FBB51BB6}"/>
              </a:ext>
            </a:extLst>
          </p:cNvPr>
          <p:cNvSpPr txBox="1"/>
          <p:nvPr/>
        </p:nvSpPr>
        <p:spPr>
          <a:xfrm>
            <a:off x="1056290" y="287323"/>
            <a:ext cx="10079420" cy="5539978"/>
          </a:xfrm>
          <a:prstGeom prst="rect">
            <a:avLst/>
          </a:prstGeom>
          <a:noFill/>
        </p:spPr>
        <p:txBody>
          <a:bodyPr wrap="square" rtlCol="0">
            <a:spAutoFit/>
          </a:bodyPr>
          <a:lstStyle/>
          <a:p>
            <a:pPr algn="just"/>
            <a:r>
              <a:rPr lang="es-US" sz="1600" b="1" u="sng" dirty="0"/>
              <a:t>MENORES. Disposición de bienes. Autorización judicial </a:t>
            </a:r>
          </a:p>
          <a:p>
            <a:pPr algn="just"/>
            <a:endParaRPr lang="es-US" sz="1600" dirty="0"/>
          </a:p>
          <a:p>
            <a:pPr algn="just"/>
            <a:r>
              <a:rPr lang="es-US" sz="1600" dirty="0"/>
              <a:t>¿Debe un adolescente expresar su consentimiento expreso en la escritura de compra con dinero de él, cuyo progenitor cuenta con autorización judicial para realizarla? Dicho consentimiento expreso, ¿es parte del negocio? ¿Su falta acarrea nulidad del acto jurídico? </a:t>
            </a:r>
          </a:p>
          <a:p>
            <a:pPr algn="just"/>
            <a:endParaRPr lang="es-US" sz="1600" dirty="0"/>
          </a:p>
          <a:p>
            <a:pPr algn="just"/>
            <a:r>
              <a:rPr lang="es-US" sz="1600" dirty="0"/>
              <a:t>Art. 645 inc e) Se requiere el consentimiento de ambos progenitores para administrar los bienes de los hijos.Si el hijo es adolescente es necesario su consentiiento expreso. </a:t>
            </a:r>
          </a:p>
          <a:p>
            <a:pPr algn="just"/>
            <a:endParaRPr lang="es-US" sz="1600" dirty="0"/>
          </a:p>
          <a:p>
            <a:pPr algn="just"/>
            <a:r>
              <a:rPr lang="es-US" sz="1600" dirty="0"/>
              <a:t>El art. 645 no incluye los actos de disposición.</a:t>
            </a:r>
          </a:p>
          <a:p>
            <a:pPr algn="just"/>
            <a:endParaRPr lang="es-US" sz="1600" dirty="0"/>
          </a:p>
          <a:p>
            <a:pPr algn="just"/>
            <a:r>
              <a:rPr lang="es-US" sz="1600" dirty="0"/>
              <a:t>Para los actos de disposición se aplica el art. 692: Se necesita autorización judicial para disponer los bienes del hijo. Los actos realizados sin autorización pueden ser declarados nulos SI PERJUDICAN AL HIJO. </a:t>
            </a:r>
          </a:p>
          <a:p>
            <a:pPr algn="just"/>
            <a:endParaRPr lang="es-US" sz="1600" dirty="0"/>
          </a:p>
          <a:p>
            <a:pPr algn="just"/>
            <a:r>
              <a:rPr lang="es-US" sz="1600" dirty="0"/>
              <a:t>Art. 103 inc a) Ministerio Público: La actuación del Ministerio Público respecto de personas menores de edad, incapaces o con capacidad restringida, y de aquellos cuyo ejercicio de capacidad requiera de un sistema de apoyos puede ser en el ambito judicial, complementario o principal: a) Es complementario en TODOS los procesos en los que se encuentran involucrados intereses de personas menores de edad, incapaces y con capacidad restringida, la falta de intervención causa la nulidad relativa del acto. </a:t>
            </a:r>
          </a:p>
          <a:p>
            <a:pPr algn="just"/>
            <a:endParaRPr lang="es-US" sz="1600" dirty="0"/>
          </a:p>
          <a:p>
            <a:pPr algn="just"/>
            <a:r>
              <a:rPr lang="es-US" sz="1600" dirty="0"/>
              <a:t>Deber judicial de permitir el derecho al niño de ser oído en el proceso. </a:t>
            </a:r>
          </a:p>
          <a:p>
            <a:endParaRPr lang="es-US" dirty="0"/>
          </a:p>
        </p:txBody>
      </p:sp>
    </p:spTree>
    <p:extLst>
      <p:ext uri="{BB962C8B-B14F-4D97-AF65-F5344CB8AC3E}">
        <p14:creationId xmlns:p14="http://schemas.microsoft.com/office/powerpoint/2010/main" val="3898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170772-8397-694B-A59D-D435E8C6B4F0}"/>
              </a:ext>
            </a:extLst>
          </p:cNvPr>
          <p:cNvSpPr txBox="1"/>
          <p:nvPr/>
        </p:nvSpPr>
        <p:spPr>
          <a:xfrm>
            <a:off x="1116725" y="785813"/>
            <a:ext cx="5105401" cy="5078313"/>
          </a:xfrm>
          <a:prstGeom prst="rect">
            <a:avLst/>
          </a:prstGeom>
          <a:noFill/>
        </p:spPr>
        <p:txBody>
          <a:bodyPr wrap="square" rtlCol="0">
            <a:spAutoFit/>
          </a:bodyPr>
          <a:lstStyle/>
          <a:p>
            <a:pPr algn="just"/>
            <a:r>
              <a:rPr lang="es-US" dirty="0"/>
              <a:t>La Opinión Consultiva 17/2002 de la Corte Interamericana de Derechos Humanos, estableció que el interés superior del niño </a:t>
            </a:r>
            <a:r>
              <a:rPr lang="es-US" b="1" dirty="0"/>
              <a:t>“debe ser entendido como la premisa bajo la cual se debe interpretar, integrar y aplicar la normativa de la niñez y la adolescencia, y que constituye</a:t>
            </a:r>
            <a:r>
              <a:rPr lang="es-US" dirty="0"/>
              <a:t>, por ello, un límite de discrecionalidad de las autoridades en la adopción de decisiones relacionadas con los niños. Este principio regulador de la normativa de los derechos del niño se funda en la </a:t>
            </a:r>
            <a:r>
              <a:rPr lang="es-US" b="1" dirty="0"/>
              <a:t>dignidad misma del ser humano</a:t>
            </a:r>
            <a:r>
              <a:rPr lang="es-US" dirty="0"/>
              <a:t>, en las características propias de los niños, y en la necesidad de propiciar el desarrollo de éstos, con pleno aprovechamiento de sus potencialidades así como en la naturaleza y alcances de la Convención sobre los Derechos del Niño”. </a:t>
            </a:r>
          </a:p>
        </p:txBody>
      </p:sp>
      <p:pic>
        <p:nvPicPr>
          <p:cNvPr id="4" name="Imagen 3">
            <a:extLst>
              <a:ext uri="{FF2B5EF4-FFF2-40B4-BE49-F238E27FC236}">
                <a16:creationId xmlns:a16="http://schemas.microsoft.com/office/drawing/2014/main" id="{276BE25A-385C-6843-B264-75672F9A50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785813"/>
            <a:ext cx="5105400" cy="5514049"/>
          </a:xfrm>
          <a:prstGeom prst="rect">
            <a:avLst/>
          </a:prstGeom>
        </p:spPr>
      </p:pic>
      <p:sp>
        <p:nvSpPr>
          <p:cNvPr id="5" name="CuadroTexto 4">
            <a:extLst>
              <a:ext uri="{FF2B5EF4-FFF2-40B4-BE49-F238E27FC236}">
                <a16:creationId xmlns:a16="http://schemas.microsoft.com/office/drawing/2014/main" id="{B9ECB5F5-5922-5646-BDB2-CCC2C5D3E6C1}"/>
              </a:ext>
            </a:extLst>
          </p:cNvPr>
          <p:cNvSpPr txBox="1"/>
          <p:nvPr/>
        </p:nvSpPr>
        <p:spPr>
          <a:xfrm>
            <a:off x="6096000" y="6299862"/>
            <a:ext cx="5105400" cy="230832"/>
          </a:xfrm>
          <a:prstGeom prst="rect">
            <a:avLst/>
          </a:prstGeom>
          <a:noFill/>
        </p:spPr>
        <p:txBody>
          <a:bodyPr wrap="square" rtlCol="0">
            <a:spAutoFit/>
          </a:bodyPr>
          <a:lstStyle/>
          <a:p>
            <a:r>
              <a:rPr lang="es-US" sz="900">
                <a:hlinkClick r:id="rId3" tooltip="https://es.wikipedia.org/wiki/Corte_Interamericana_de_Derechos_Humanos"/>
              </a:rPr>
              <a:t>Esta foto</a:t>
            </a:r>
            <a:r>
              <a:rPr lang="es-US" sz="900"/>
              <a:t> de Autor desconocido está bajo licencia </a:t>
            </a:r>
            <a:r>
              <a:rPr lang="es-US" sz="900">
                <a:hlinkClick r:id="rId4" tooltip="https://creativecommons.org/licenses/by-sa/3.0/"/>
              </a:rPr>
              <a:t>CC BY-SA</a:t>
            </a:r>
            <a:endParaRPr lang="es-US" sz="900"/>
          </a:p>
        </p:txBody>
      </p:sp>
    </p:spTree>
    <p:extLst>
      <p:ext uri="{BB962C8B-B14F-4D97-AF65-F5344CB8AC3E}">
        <p14:creationId xmlns:p14="http://schemas.microsoft.com/office/powerpoint/2010/main" val="5696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4933E9-3C89-2142-AAF0-99D27AC1EC03}"/>
              </a:ext>
            </a:extLst>
          </p:cNvPr>
          <p:cNvSpPr txBox="1"/>
          <p:nvPr/>
        </p:nvSpPr>
        <p:spPr>
          <a:xfrm>
            <a:off x="1030014" y="0"/>
            <a:ext cx="10142483" cy="8402300"/>
          </a:xfrm>
          <a:prstGeom prst="rect">
            <a:avLst/>
          </a:prstGeom>
          <a:noFill/>
        </p:spPr>
        <p:txBody>
          <a:bodyPr wrap="square" rtlCol="0">
            <a:spAutoFit/>
          </a:bodyPr>
          <a:lstStyle/>
          <a:p>
            <a:r>
              <a:rPr lang="es-US" u="sng" dirty="0"/>
              <a:t>RESPONSABILIDAD PARENTAL: NNA Y TIC: DEBER Y DERECHO A LA PATERNIDAD RESPONSABLE. Alfabetizacion digital de adultos. </a:t>
            </a:r>
            <a:r>
              <a:rPr lang="es-US" u="sng" dirty="0">
                <a:solidFill>
                  <a:srgbClr val="00B050"/>
                </a:solidFill>
                <a:hlinkClick r:id="rId2">
                  <a:extLst>
                    <a:ext uri="{A12FA001-AC4F-418D-AE19-62706E023703}">
                      <ahyp:hlinkClr xmlns:ahyp="http://schemas.microsoft.com/office/drawing/2018/hyperlinkcolor" val="tx"/>
                    </a:ext>
                  </a:extLst>
                </a:hlinkClick>
              </a:rPr>
              <a:t>http://www.jus.gob.ar/media/3116712/dec_ederechos.pdf</a:t>
            </a:r>
            <a:endParaRPr lang="es-US" u="sng" dirty="0">
              <a:solidFill>
                <a:srgbClr val="00B050"/>
              </a:solidFill>
            </a:endParaRPr>
          </a:p>
          <a:p>
            <a:endParaRPr lang="es-US" dirty="0"/>
          </a:p>
          <a:p>
            <a:r>
              <a:rPr lang="es-US" dirty="0"/>
              <a:t>1. Navegación en la web.</a:t>
            </a:r>
            <a:br>
              <a:rPr lang="es-US" dirty="0"/>
            </a:br>
            <a:r>
              <a:rPr lang="es-US" dirty="0"/>
              <a:t>2. Uso de correo electrónico.</a:t>
            </a:r>
            <a:br>
              <a:rPr lang="es-US" dirty="0"/>
            </a:br>
            <a:r>
              <a:rPr lang="es-US" dirty="0"/>
              <a:t>3. Uso de mensajería instantánea (chat).</a:t>
            </a:r>
            <a:br>
              <a:rPr lang="es-US" dirty="0"/>
            </a:br>
            <a:r>
              <a:rPr lang="es-US" dirty="0"/>
              <a:t>4. Uso de blogs, fotologs, páginas personales y redes sociales. 5. Uso de redes para compartir contenidos. Redes P2P.</a:t>
            </a:r>
            <a:br>
              <a:rPr lang="es-US" dirty="0"/>
            </a:br>
            <a:r>
              <a:rPr lang="es-US" dirty="0"/>
              <a:t>6. Juegos en Red.</a:t>
            </a:r>
            <a:br>
              <a:rPr lang="es-US" dirty="0"/>
            </a:br>
            <a:r>
              <a:rPr lang="es-US" dirty="0"/>
              <a:t>7. Uso de celulares. </a:t>
            </a:r>
          </a:p>
          <a:p>
            <a:endParaRPr lang="es-US" dirty="0"/>
          </a:p>
          <a:p>
            <a:endParaRPr lang="es-US" dirty="0"/>
          </a:p>
          <a:p>
            <a:r>
              <a:rPr lang="es-US" b="1" u="sng" dirty="0"/>
              <a:t>RIESGOS: Vulnerabilidad digital.</a:t>
            </a:r>
          </a:p>
          <a:p>
            <a:endParaRPr lang="es-US" dirty="0"/>
          </a:p>
          <a:p>
            <a:r>
              <a:rPr lang="es-US" dirty="0"/>
              <a:t>Violación a la intimidad</a:t>
            </a:r>
          </a:p>
          <a:p>
            <a:r>
              <a:rPr lang="es-US" dirty="0"/>
              <a:t>Robo o suplantación de identidad</a:t>
            </a:r>
          </a:p>
          <a:p>
            <a:r>
              <a:rPr lang="es-US" dirty="0"/>
              <a:t>Abuso emocional</a:t>
            </a:r>
          </a:p>
          <a:p>
            <a:r>
              <a:rPr lang="es-US" dirty="0"/>
              <a:t>Abuso sexual y/o violencia</a:t>
            </a:r>
          </a:p>
          <a:p>
            <a:r>
              <a:rPr lang="es-US" dirty="0"/>
              <a:t>Exposición a material inadecuado o engañoso</a:t>
            </a:r>
          </a:p>
          <a:p>
            <a:r>
              <a:rPr lang="es-US" dirty="0"/>
              <a:t>Acoso o cyberbulling. </a:t>
            </a:r>
          </a:p>
          <a:p>
            <a:endParaRPr lang="es-US" dirty="0"/>
          </a:p>
          <a:p>
            <a:endParaRPr lang="es-US" dirty="0"/>
          </a:p>
          <a:p>
            <a:endParaRPr lang="es-US" dirty="0"/>
          </a:p>
          <a:p>
            <a:endParaRPr lang="es-US" dirty="0"/>
          </a:p>
          <a:p>
            <a:endParaRPr lang="es-US" dirty="0"/>
          </a:p>
          <a:p>
            <a:endParaRPr lang="es-US" dirty="0"/>
          </a:p>
          <a:p>
            <a:endParaRPr lang="es-US" dirty="0"/>
          </a:p>
          <a:p>
            <a:endParaRPr lang="es-US" dirty="0"/>
          </a:p>
          <a:p>
            <a:endParaRPr lang="es-US" dirty="0"/>
          </a:p>
        </p:txBody>
      </p:sp>
    </p:spTree>
    <p:extLst>
      <p:ext uri="{BB962C8B-B14F-4D97-AF65-F5344CB8AC3E}">
        <p14:creationId xmlns:p14="http://schemas.microsoft.com/office/powerpoint/2010/main" val="125759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D4D54B3-34DC-E746-9252-EE25B76F2919}"/>
              </a:ext>
            </a:extLst>
          </p:cNvPr>
          <p:cNvSpPr txBox="1"/>
          <p:nvPr/>
        </p:nvSpPr>
        <p:spPr>
          <a:xfrm>
            <a:off x="1040524" y="1"/>
            <a:ext cx="10058400" cy="6463308"/>
          </a:xfrm>
          <a:prstGeom prst="rect">
            <a:avLst/>
          </a:prstGeom>
          <a:noFill/>
        </p:spPr>
        <p:txBody>
          <a:bodyPr wrap="square" rtlCol="0">
            <a:spAutoFit/>
          </a:bodyPr>
          <a:lstStyle/>
          <a:p>
            <a:pPr algn="just"/>
            <a:r>
              <a:rPr lang="es-US" dirty="0"/>
              <a:t>Mendoza, 24 de mayo de 2019.</a:t>
            </a:r>
          </a:p>
          <a:p>
            <a:pPr algn="just"/>
            <a:r>
              <a:rPr lang="es-US" dirty="0"/>
              <a:t>Y VISTOS: Estos autos No FMZ ..... caratulados: “P.A.E. c/ FACEBOOK ARGENTINA S.R.L. s/ MEDIDAAUTOSATISFACTIVA", venidos del Juzgado Federal N° 2 de Mendoza a esta Sala “B”, envirtud del recurso apelación interpuestoa fs. 150 por la demandada, contra la resolución de fs. 124/130, en la que se resuelve, en su parte pertinente: “...3o) HACER LUGAR A LA MEDIDA AUTOSATISFACTIVA solicitada y, enconsecuencia, ordenar a FACEBOOK ARGENTINA SRL, titular del sitio web www.facebook.coma que, en el plazo de cinco (5) días de notificada la presente, proceda a la eliminación de las publicaciones en las que se hace uso de imágenes y del nombre de S.E.P.o, NNRP P y MPM, en el perfil de esa red social denominado “JF”, I; como así también de las publicaciones en las que sehace uso de imágenes correspondientes a actuaciones judiciales donde se nombra a MPM en elperfil denominado “MMF”, . Asimismo, se ordene a los perfiles de esa red social denominados “JF”, y “MMMFs” , abstenerse de habilitar el uso de enlaces, blogs, foros, grupos, sitios de fans o cualquier otro espacio web dentro de esa red social en los que se menoscabe o afecte de cualquier manera el nombre, imagen, intimidad y/o integridad de los menores en los términos de la presente”;</a:t>
            </a:r>
          </a:p>
          <a:p>
            <a:pPr algn="just"/>
            <a:r>
              <a:rPr lang="es-US" dirty="0"/>
              <a:t>La presente causa se inicia con la interposición de una medida autosatisfactiva por el Sr. AEP, en representación de sus hijos menores de edad S.E.P., NRP y MPM, en contra de la red social</a:t>
            </a:r>
          </a:p>
          <a:p>
            <a:pPr algn="just"/>
            <a:r>
              <a:rPr lang="es-US" dirty="0"/>
              <a:t>Facebook Argentina S.R.L., a fin de que proceda a la eliminación de las publicaciones en las que sehace uso de imágenes o del nombre de sus hijos, como también que se ordene a los perfiles de esared, denominados “JF” y “MMF4, abstenerse de habilitar el uso de enlaces, blogs, foros, grupos,sitios de fans o cualquier otro espacio web dentro de ella, en las que se ofenda, agreda, vulnere,menoscabe o afecte de cualquier manera el nombre, honor imagen, intimidad y/o integridad de los mismos.</a:t>
            </a:r>
          </a:p>
        </p:txBody>
      </p:sp>
      <p:sp>
        <p:nvSpPr>
          <p:cNvPr id="3" name="CuadroTexto 2">
            <a:extLst>
              <a:ext uri="{FF2B5EF4-FFF2-40B4-BE49-F238E27FC236}">
                <a16:creationId xmlns:a16="http://schemas.microsoft.com/office/drawing/2014/main" id="{C3C5CA73-23DF-F84D-BDBE-2B95D8E3B643}"/>
              </a:ext>
            </a:extLst>
          </p:cNvPr>
          <p:cNvSpPr txBox="1"/>
          <p:nvPr/>
        </p:nvSpPr>
        <p:spPr>
          <a:xfrm>
            <a:off x="252248" y="231228"/>
            <a:ext cx="525518" cy="5909310"/>
          </a:xfrm>
          <a:prstGeom prst="rect">
            <a:avLst/>
          </a:prstGeom>
          <a:noFill/>
          <a:ln w="38100">
            <a:solidFill>
              <a:srgbClr val="00B050"/>
            </a:solidFill>
          </a:ln>
        </p:spPr>
        <p:txBody>
          <a:bodyPr wrap="square" rtlCol="0">
            <a:spAutoFit/>
          </a:bodyPr>
          <a:lstStyle/>
          <a:p>
            <a:r>
              <a:rPr lang="es-US" dirty="0"/>
              <a:t>C</a:t>
            </a:r>
          </a:p>
          <a:p>
            <a:r>
              <a:rPr lang="es-US" dirty="0"/>
              <a:t>A</a:t>
            </a:r>
          </a:p>
          <a:p>
            <a:r>
              <a:rPr lang="es-US" dirty="0"/>
              <a:t>M</a:t>
            </a:r>
          </a:p>
          <a:p>
            <a:r>
              <a:rPr lang="es-US" dirty="0"/>
              <a:t>A</a:t>
            </a:r>
          </a:p>
          <a:p>
            <a:r>
              <a:rPr lang="es-US" dirty="0"/>
              <a:t>R</a:t>
            </a:r>
          </a:p>
          <a:p>
            <a:r>
              <a:rPr lang="es-US" dirty="0"/>
              <a:t>A</a:t>
            </a:r>
          </a:p>
          <a:p>
            <a:endParaRPr lang="es-US" dirty="0"/>
          </a:p>
          <a:p>
            <a:r>
              <a:rPr lang="es-US" dirty="0"/>
              <a:t>F</a:t>
            </a:r>
          </a:p>
          <a:p>
            <a:r>
              <a:rPr lang="es-US" dirty="0"/>
              <a:t>E</a:t>
            </a:r>
          </a:p>
          <a:p>
            <a:r>
              <a:rPr lang="es-US" dirty="0"/>
              <a:t>D</a:t>
            </a:r>
          </a:p>
          <a:p>
            <a:r>
              <a:rPr lang="es-US" dirty="0"/>
              <a:t>E</a:t>
            </a:r>
          </a:p>
          <a:p>
            <a:r>
              <a:rPr lang="es-US" dirty="0"/>
              <a:t>R</a:t>
            </a:r>
          </a:p>
          <a:p>
            <a:r>
              <a:rPr lang="es-US" dirty="0"/>
              <a:t>A</a:t>
            </a:r>
          </a:p>
          <a:p>
            <a:r>
              <a:rPr lang="es-US" dirty="0"/>
              <a:t>L</a:t>
            </a:r>
          </a:p>
          <a:p>
            <a:endParaRPr lang="es-US" dirty="0"/>
          </a:p>
          <a:p>
            <a:r>
              <a:rPr lang="es-US" dirty="0"/>
              <a:t>S</a:t>
            </a:r>
          </a:p>
          <a:p>
            <a:r>
              <a:rPr lang="es-US" dirty="0"/>
              <a:t>A</a:t>
            </a:r>
          </a:p>
          <a:p>
            <a:r>
              <a:rPr lang="es-US" dirty="0"/>
              <a:t>L</a:t>
            </a:r>
          </a:p>
          <a:p>
            <a:r>
              <a:rPr lang="es-US" dirty="0"/>
              <a:t>A</a:t>
            </a:r>
          </a:p>
          <a:p>
            <a:endParaRPr lang="es-US" dirty="0"/>
          </a:p>
          <a:p>
            <a:r>
              <a:rPr lang="es-US" dirty="0"/>
              <a:t>B</a:t>
            </a:r>
          </a:p>
        </p:txBody>
      </p:sp>
    </p:spTree>
    <p:extLst>
      <p:ext uri="{BB962C8B-B14F-4D97-AF65-F5344CB8AC3E}">
        <p14:creationId xmlns:p14="http://schemas.microsoft.com/office/powerpoint/2010/main" val="89069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CD3E62-EC2E-D446-9AD4-B739211AB431}"/>
              </a:ext>
            </a:extLst>
          </p:cNvPr>
          <p:cNvSpPr txBox="1"/>
          <p:nvPr/>
        </p:nvSpPr>
        <p:spPr>
          <a:xfrm>
            <a:off x="1008993" y="0"/>
            <a:ext cx="9848193" cy="7017306"/>
          </a:xfrm>
          <a:prstGeom prst="rect">
            <a:avLst/>
          </a:prstGeom>
          <a:noFill/>
        </p:spPr>
        <p:txBody>
          <a:bodyPr wrap="square" rtlCol="0">
            <a:spAutoFit/>
          </a:bodyPr>
          <a:lstStyle/>
          <a:p>
            <a:pPr algn="just"/>
            <a:r>
              <a:rPr lang="es-US" dirty="0"/>
              <a:t>REITERA  LA DOCTRINA CSJN EN LOS CASOS María Belén Rodriguez y Carolina Giambutas en materia de responsabilidad de los proveedores de contenido en redes y buscadores de internet. </a:t>
            </a:r>
          </a:p>
          <a:p>
            <a:pPr algn="just"/>
            <a:endParaRPr lang="es-US" dirty="0"/>
          </a:p>
          <a:p>
            <a:pPr algn="just"/>
            <a:r>
              <a:rPr lang="es-US" dirty="0"/>
              <a:t>Tensión entre la libertad de expresión (censura previa) vs el derecho al honor y la imagen.</a:t>
            </a:r>
          </a:p>
          <a:p>
            <a:pPr algn="just"/>
            <a:endParaRPr lang="es-US" dirty="0"/>
          </a:p>
          <a:p>
            <a:pPr algn="just"/>
            <a:r>
              <a:rPr lang="es-US" dirty="0"/>
              <a:t>Confirma la responsabilidad subjetiva de los motores de busqueda. </a:t>
            </a:r>
          </a:p>
          <a:p>
            <a:pPr algn="just"/>
            <a:endParaRPr lang="es-US" dirty="0"/>
          </a:p>
          <a:p>
            <a:pPr algn="just"/>
            <a:r>
              <a:rPr lang="es-US" dirty="0"/>
              <a:t>Nadie debiera estar sujeto a responsabilidad por un contenido en iternte del que no sea su autor. Pero hay responsabilidad si toma conocimiento y no toma medidas.</a:t>
            </a:r>
          </a:p>
          <a:p>
            <a:pPr algn="just"/>
            <a:endParaRPr lang="es-US" dirty="0"/>
          </a:p>
          <a:p>
            <a:pPr algn="just"/>
            <a:r>
              <a:rPr lang="es-US" dirty="0"/>
              <a:t>“(…) En ausencia de una regulación legal específica, conviene sentar una regla que distinga nítidamente los casos en que el daño es manifiesto y grosero, a diferencia de otros en que es opinable, dudoso o exige un esclarecimiento. (art.16 Dec.Ley 7/2004 Portugal). Son MANIFIESTAS LAS ILICITUDES respecto de contenidos dañosos, como pornografía infantil, datos que faciliten la comisión de delitos, apología del genocidio, racismo o discriminación, incitación a la violencia, al suicidio, desbaratamiento de investigaciones judiciales, contenidos que importen lesiones contumeliosas al honor, montaje de imágenes notoriamente falsos o que en forma clara e indiscutible, importen violaciones graves a la provacidad exhibiendo imágenes de actos que por su naturaleza deben ser privados, aunque no sean necesariamente de contenido sexual. La naturaleza ilícita de estos contenidos es palamaria y resulta directamente de consultar la página señalada en una comunicación fehaciente del damnificado, sin requerir ninguna otra valoración ni esclarecimiento…</a:t>
            </a:r>
          </a:p>
          <a:p>
            <a:pPr algn="just"/>
            <a:endParaRPr lang="es-US" dirty="0"/>
          </a:p>
          <a:p>
            <a:endParaRPr lang="es-US" dirty="0"/>
          </a:p>
        </p:txBody>
      </p:sp>
    </p:spTree>
    <p:extLst>
      <p:ext uri="{BB962C8B-B14F-4D97-AF65-F5344CB8AC3E}">
        <p14:creationId xmlns:p14="http://schemas.microsoft.com/office/powerpoint/2010/main" val="483953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A31D90-B79F-6D46-AED4-7C9DDA4B2C0D}"/>
              </a:ext>
            </a:extLst>
          </p:cNvPr>
          <p:cNvSpPr txBox="1"/>
          <p:nvPr/>
        </p:nvSpPr>
        <p:spPr>
          <a:xfrm>
            <a:off x="1355834" y="557048"/>
            <a:ext cx="9480332" cy="2585323"/>
          </a:xfrm>
          <a:prstGeom prst="rect">
            <a:avLst/>
          </a:prstGeom>
          <a:noFill/>
        </p:spPr>
        <p:txBody>
          <a:bodyPr wrap="square" rtlCol="0">
            <a:spAutoFit/>
          </a:bodyPr>
          <a:lstStyle/>
          <a:p>
            <a:pPr algn="just"/>
            <a:r>
              <a:rPr lang="es-US" dirty="0"/>
              <a:t>(…) Por el contrario, en los casos en que el contenido dañoso, importe eventuales lesiones al honor, o de otra naturaleza, pero que exijan un esclarecimiento que deba debatirse o precisarse en sede judicial o administrativa para su efetiva determinación, cabe entender que no puede exigirse del “buscador” que supla la función de la autoridad competente ni menos aún la de los jueces. Por tales razones, en estos casos corresponde exigir la notificación judicial o administrativa competente, no bastando la simple comunicación del particular que se considere perjudicado y menos la de cualquier persona interesada (…)</a:t>
            </a:r>
          </a:p>
          <a:p>
            <a:pPr algn="just"/>
            <a:endParaRPr lang="es-US" dirty="0"/>
          </a:p>
          <a:p>
            <a:pPr algn="just"/>
            <a:endParaRPr lang="es-US" dirty="0"/>
          </a:p>
        </p:txBody>
      </p:sp>
    </p:spTree>
    <p:extLst>
      <p:ext uri="{BB962C8B-B14F-4D97-AF65-F5344CB8AC3E}">
        <p14:creationId xmlns:p14="http://schemas.microsoft.com/office/powerpoint/2010/main" val="1389480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836D2F-76D5-D14D-B50E-763E73DE0489}"/>
              </a:ext>
            </a:extLst>
          </p:cNvPr>
          <p:cNvSpPr txBox="1"/>
          <p:nvPr/>
        </p:nvSpPr>
        <p:spPr>
          <a:xfrm>
            <a:off x="999460" y="510363"/>
            <a:ext cx="10334847" cy="5909310"/>
          </a:xfrm>
          <a:prstGeom prst="rect">
            <a:avLst/>
          </a:prstGeom>
          <a:noFill/>
        </p:spPr>
        <p:txBody>
          <a:bodyPr vert="horz" wrap="square" rtlCol="0">
            <a:spAutoFit/>
          </a:bodyPr>
          <a:lstStyle/>
          <a:p>
            <a:r>
              <a:rPr lang="es-US" dirty="0"/>
              <a:t>BIBLIOGRAFIA:</a:t>
            </a:r>
          </a:p>
          <a:p>
            <a:endParaRPr lang="es-US" dirty="0"/>
          </a:p>
          <a:p>
            <a:pPr marL="285750" indent="-285750">
              <a:lnSpc>
                <a:spcPct val="150000"/>
              </a:lnSpc>
              <a:buFont typeface="Arial" panose="020B0604020202020204" pitchFamily="34" charset="0"/>
              <a:buChar char="•"/>
            </a:pPr>
            <a:r>
              <a:rPr lang="es-US" dirty="0"/>
              <a:t>DOMINGUEZ, Andrés Gil, FAMA, María Victoria, HERRERA, Marisa, Derecho Constitucional de Familia, Tomo I y II, Ediar, Buenos Aires, 2012.</a:t>
            </a:r>
          </a:p>
          <a:p>
            <a:pPr marL="285750" indent="-285750">
              <a:lnSpc>
                <a:spcPct val="150000"/>
              </a:lnSpc>
              <a:buFont typeface="Arial" panose="020B0604020202020204" pitchFamily="34" charset="0"/>
              <a:buChar char="•"/>
            </a:pPr>
            <a:r>
              <a:rPr lang="es-US" dirty="0"/>
              <a:t>KELMELMAJER DE CARLUCCI, Aída, MOLINA DE JUAN Mariel, F. coord. </a:t>
            </a:r>
            <a:r>
              <a:rPr lang="es-US" i="1" dirty="0"/>
              <a:t>Paradigmas y desafíos del derecho de las familias y de la niñez y adolescencia</a:t>
            </a:r>
            <a:r>
              <a:rPr lang="es-US" dirty="0"/>
              <a:t>, Rubinzal – Culzoni, Santa Fe, 2019.</a:t>
            </a:r>
          </a:p>
          <a:p>
            <a:pPr marL="285750" indent="-285750">
              <a:lnSpc>
                <a:spcPct val="150000"/>
              </a:lnSpc>
              <a:buFont typeface="Arial" panose="020B0604020202020204" pitchFamily="34" charset="0"/>
              <a:buChar char="•"/>
            </a:pPr>
            <a:r>
              <a:rPr lang="es-US" dirty="0"/>
              <a:t>KEMELMAJER DE CARLUCCI, Aída, HERRERA, Marisa y LLOVERAS, Nora dir. </a:t>
            </a:r>
            <a:r>
              <a:rPr lang="es-US" i="1" dirty="0"/>
              <a:t>Tratado de Derecho de Familia según el Código Civil y Comercial de 2014</a:t>
            </a:r>
            <a:r>
              <a:rPr lang="es-US" dirty="0"/>
              <a:t>, Tomo II, Rubinzal-Culzoni, Santa Fe, 2014.</a:t>
            </a:r>
          </a:p>
          <a:p>
            <a:pPr marL="285750" indent="-285750">
              <a:lnSpc>
                <a:spcPct val="150000"/>
              </a:lnSpc>
              <a:buFont typeface="Arial" panose="020B0604020202020204" pitchFamily="34" charset="0"/>
              <a:buChar char="•"/>
            </a:pPr>
            <a:r>
              <a:rPr lang="es-US" dirty="0"/>
              <a:t>KRASNOW, Adriana N e IGLESIAS, Mariana, </a:t>
            </a:r>
            <a:r>
              <a:rPr lang="es-US" i="1" dirty="0"/>
              <a:t>Familia y Sucesiones contexto jurisprudencial y doctrinario del Código Civil y Comercial</a:t>
            </a:r>
            <a:r>
              <a:rPr lang="es-US" dirty="0"/>
              <a:t>, Thomson Reuters, La Ley, Buenos Aires, 2017. </a:t>
            </a:r>
          </a:p>
          <a:p>
            <a:pPr marL="285750" indent="-285750">
              <a:lnSpc>
                <a:spcPct val="150000"/>
              </a:lnSpc>
              <a:buFont typeface="Arial" panose="020B0604020202020204" pitchFamily="34" charset="0"/>
              <a:buChar char="•"/>
            </a:pPr>
            <a:r>
              <a:rPr lang="es-US" dirty="0"/>
              <a:t>SAMBRIZZZI, Eduardo A., </a:t>
            </a:r>
            <a:r>
              <a:rPr lang="es-US" i="1" dirty="0"/>
              <a:t>Derecho de Familia. Responsabilidad Parental</a:t>
            </a:r>
            <a:r>
              <a:rPr lang="es-US" dirty="0"/>
              <a:t>, Thomson Reuters, La Ley, Buenos Aires, 2017.</a:t>
            </a:r>
          </a:p>
          <a:p>
            <a:endParaRPr lang="es-US" dirty="0"/>
          </a:p>
        </p:txBody>
      </p:sp>
    </p:spTree>
    <p:extLst>
      <p:ext uri="{BB962C8B-B14F-4D97-AF65-F5344CB8AC3E}">
        <p14:creationId xmlns:p14="http://schemas.microsoft.com/office/powerpoint/2010/main" val="163033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01BDB-7133-5D44-8155-35A5237E68A1}"/>
              </a:ext>
            </a:extLst>
          </p:cNvPr>
          <p:cNvSpPr>
            <a:spLocks noGrp="1"/>
          </p:cNvSpPr>
          <p:nvPr>
            <p:ph type="title"/>
          </p:nvPr>
        </p:nvSpPr>
        <p:spPr>
          <a:xfrm>
            <a:off x="1354508" y="371475"/>
            <a:ext cx="10361242" cy="1814513"/>
          </a:xfrm>
        </p:spPr>
        <p:txBody>
          <a:bodyPr>
            <a:noAutofit/>
          </a:bodyPr>
          <a:lstStyle/>
          <a:p>
            <a:pPr algn="l"/>
            <a:r>
              <a:rPr lang="es-US" sz="2800" dirty="0"/>
              <a:t>Ley 26.061.28/9/2005 </a:t>
            </a:r>
            <a:r>
              <a:rPr lang="es-US" sz="2800" dirty="0">
                <a:solidFill>
                  <a:srgbClr val="00B050"/>
                </a:solidFill>
                <a:hlinkClick r:id="rId2">
                  <a:extLst>
                    <a:ext uri="{A12FA001-AC4F-418D-AE19-62706E023703}">
                      <ahyp:hlinkClr xmlns:ahyp="http://schemas.microsoft.com/office/drawing/2018/hyperlinkcolor" val="tx"/>
                    </a:ext>
                  </a:extLst>
                </a:hlinkClick>
              </a:rPr>
              <a:t>http://www.jus.gob.ar/media/3108870/ley_26061_proteccion_de_ni_os.pdf</a:t>
            </a:r>
            <a:endParaRPr lang="es-US" sz="2800" dirty="0">
              <a:solidFill>
                <a:srgbClr val="00B050"/>
              </a:solidFill>
            </a:endParaRPr>
          </a:p>
        </p:txBody>
      </p:sp>
      <p:sp>
        <p:nvSpPr>
          <p:cNvPr id="3" name="Marcador de contenido 2">
            <a:extLst>
              <a:ext uri="{FF2B5EF4-FFF2-40B4-BE49-F238E27FC236}">
                <a16:creationId xmlns:a16="http://schemas.microsoft.com/office/drawing/2014/main" id="{B9CFF910-C235-124E-9F01-860DFF8D3883}"/>
              </a:ext>
            </a:extLst>
          </p:cNvPr>
          <p:cNvSpPr>
            <a:spLocks noGrp="1"/>
          </p:cNvSpPr>
          <p:nvPr>
            <p:ph idx="1"/>
          </p:nvPr>
        </p:nvSpPr>
        <p:spPr>
          <a:xfrm>
            <a:off x="1145628" y="1734207"/>
            <a:ext cx="9424511" cy="4315737"/>
          </a:xfrm>
        </p:spPr>
        <p:txBody>
          <a:bodyPr>
            <a:normAutofit/>
          </a:bodyPr>
          <a:lstStyle/>
          <a:p>
            <a:pPr algn="just"/>
            <a:r>
              <a:rPr lang="es-US" b="1" dirty="0"/>
              <a:t>Artículo 2o</a:t>
            </a:r>
            <a:r>
              <a:rPr lang="es-US" dirty="0"/>
              <a:t>.- </a:t>
            </a:r>
            <a:r>
              <a:rPr lang="es-US" b="1" dirty="0"/>
              <a:t>Aplicación obligatoria. </a:t>
            </a:r>
            <a:r>
              <a:rPr lang="es-US" dirty="0"/>
              <a:t>La Convención sobre los Derechos del Niño es de </a:t>
            </a:r>
            <a:r>
              <a:rPr lang="es-US" dirty="0">
                <a:solidFill>
                  <a:srgbClr val="00B050"/>
                </a:solidFill>
              </a:rPr>
              <a:t>aplicación obligatoria </a:t>
            </a:r>
            <a:r>
              <a:rPr lang="es-US" dirty="0"/>
              <a:t>en las condiciones de su vigencia, en todo </a:t>
            </a:r>
            <a:r>
              <a:rPr lang="es-US" dirty="0">
                <a:solidFill>
                  <a:srgbClr val="00B050"/>
                </a:solidFill>
              </a:rPr>
              <a:t>acto, decisión o medida administrativa, judicial o de cualquier naturaleza que se adopte respecto de las personas hasta los dieciocho años de edad</a:t>
            </a:r>
            <a:r>
              <a:rPr lang="es-US" dirty="0"/>
              <a:t>. Las niñas, niños o adolescentes tienen derecho a ser oídos y atendidos cualquiera sea la forma en que se manifiesten, en todos los ámbitos. </a:t>
            </a:r>
          </a:p>
          <a:p>
            <a:pPr algn="just"/>
            <a:r>
              <a:rPr lang="es-US" dirty="0"/>
              <a:t>Los derechos y las garantías de los sujetos de esta ley son de orden público, irrenunciables, interdependientes, indivisibles e intransigibles. </a:t>
            </a:r>
          </a:p>
          <a:p>
            <a:endParaRPr lang="es-US" dirty="0"/>
          </a:p>
        </p:txBody>
      </p:sp>
    </p:spTree>
    <p:extLst>
      <p:ext uri="{BB962C8B-B14F-4D97-AF65-F5344CB8AC3E}">
        <p14:creationId xmlns:p14="http://schemas.microsoft.com/office/powerpoint/2010/main" val="38891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38824-AFD5-8346-930F-477E0AD36D2D}"/>
              </a:ext>
            </a:extLst>
          </p:cNvPr>
          <p:cNvSpPr>
            <a:spLocks noGrp="1"/>
          </p:cNvSpPr>
          <p:nvPr>
            <p:ph type="title"/>
          </p:nvPr>
        </p:nvSpPr>
        <p:spPr>
          <a:xfrm>
            <a:off x="1366345" y="115614"/>
            <a:ext cx="8005467" cy="1769671"/>
          </a:xfrm>
        </p:spPr>
        <p:txBody>
          <a:bodyPr/>
          <a:lstStyle/>
          <a:p>
            <a:pPr algn="l"/>
            <a:r>
              <a:rPr lang="es-US" dirty="0"/>
              <a:t>Interés superior del niño</a:t>
            </a:r>
          </a:p>
        </p:txBody>
      </p:sp>
      <p:sp>
        <p:nvSpPr>
          <p:cNvPr id="3" name="Marcador de contenido 2">
            <a:extLst>
              <a:ext uri="{FF2B5EF4-FFF2-40B4-BE49-F238E27FC236}">
                <a16:creationId xmlns:a16="http://schemas.microsoft.com/office/drawing/2014/main" id="{A724D285-2FCA-4149-ACA6-9A794F32A6F8}"/>
              </a:ext>
            </a:extLst>
          </p:cNvPr>
          <p:cNvSpPr>
            <a:spLocks noGrp="1"/>
          </p:cNvSpPr>
          <p:nvPr>
            <p:ph idx="1"/>
          </p:nvPr>
        </p:nvSpPr>
        <p:spPr>
          <a:xfrm>
            <a:off x="1034143" y="735724"/>
            <a:ext cx="10152969" cy="6122275"/>
          </a:xfrm>
        </p:spPr>
        <p:txBody>
          <a:bodyPr>
            <a:normAutofit fontScale="85000" lnSpcReduction="20000"/>
          </a:bodyPr>
          <a:lstStyle/>
          <a:p>
            <a:pPr algn="just"/>
            <a:r>
              <a:rPr lang="es-US" b="1" dirty="0"/>
              <a:t>Artículo 3o</a:t>
            </a:r>
            <a:r>
              <a:rPr lang="es-US" dirty="0"/>
              <a:t>.- </a:t>
            </a:r>
            <a:r>
              <a:rPr lang="es-US" b="1" dirty="0"/>
              <a:t>Interés superior. </a:t>
            </a:r>
            <a:r>
              <a:rPr lang="es-US" dirty="0"/>
              <a:t>A los efectos de la presente ley se entiende por interés superior de la niña, niño y adolescente la máxima satisfacción, integral y simultánea de los derechos y garantías reconocidos en esta ley. </a:t>
            </a:r>
          </a:p>
          <a:p>
            <a:pPr algn="just"/>
            <a:r>
              <a:rPr lang="es-US" dirty="0"/>
              <a:t>Debiéndose respetar:</a:t>
            </a:r>
            <a:br>
              <a:rPr lang="es-US" dirty="0"/>
            </a:br>
            <a:r>
              <a:rPr lang="es-US" dirty="0"/>
              <a:t>a) Su condición de sujeto de derecho; </a:t>
            </a:r>
          </a:p>
          <a:p>
            <a:pPr algn="just"/>
            <a:r>
              <a:rPr lang="es-US" dirty="0"/>
              <a:t>b) El derecho de las niñas, niños y adolescentes a ser oídos y que su opinión sea tenida en cuenta; </a:t>
            </a:r>
          </a:p>
          <a:p>
            <a:pPr algn="just"/>
            <a:r>
              <a:rPr lang="es-US" dirty="0"/>
              <a:t>c) El respeto al pleno desarrollo personal de sus derechos en su medio familiar, social y cultural; </a:t>
            </a:r>
          </a:p>
          <a:p>
            <a:pPr algn="just"/>
            <a:r>
              <a:rPr lang="es-US" dirty="0"/>
              <a:t>d) Su edad, grado de madurez, capacidad de dicernimiento y demás condiciones personales; </a:t>
            </a:r>
          </a:p>
          <a:p>
            <a:pPr algn="just"/>
            <a:r>
              <a:rPr lang="es-US" dirty="0"/>
              <a:t>e) El equilibrio entre los derechos y garantías de las niñas, niños y adolescentes y las exigencias del bien común; </a:t>
            </a:r>
          </a:p>
          <a:p>
            <a:pPr algn="just"/>
            <a:r>
              <a:rPr lang="es-US" dirty="0"/>
              <a:t>f) Su centro de vida. Se entiende por centro de vida el lugar donde las niñas, niños y adolescentes hubiesen transcurrido en condiciones legítimas la mayor parte de su existencia. </a:t>
            </a:r>
          </a:p>
          <a:p>
            <a:pPr algn="just"/>
            <a:r>
              <a:rPr lang="es-US" dirty="0"/>
              <a:t>Este principio rige en materia de patria potestad, pautas a las que se ajustarán el ejercicio de la misma, filiación, restitución del niño, la niña o el adolescente, adopción, emancipación y toda circunstancia vinculada a las anteriores cualquiera sea el ámbito donde deba desempeñarse. </a:t>
            </a:r>
          </a:p>
          <a:p>
            <a:pPr algn="just"/>
            <a:r>
              <a:rPr lang="es-US" dirty="0"/>
              <a:t>Cuando exista conflicto entre los derechos e intereses de las niñas, niños y adolescentes frente a otros derechos e intereses igualmente legítimos, prevalecerán los primeros. </a:t>
            </a:r>
          </a:p>
          <a:p>
            <a:pPr marL="6160" indent="0">
              <a:buNone/>
            </a:pPr>
            <a:endParaRPr lang="es-US" dirty="0"/>
          </a:p>
        </p:txBody>
      </p:sp>
    </p:spTree>
    <p:extLst>
      <p:ext uri="{BB962C8B-B14F-4D97-AF65-F5344CB8AC3E}">
        <p14:creationId xmlns:p14="http://schemas.microsoft.com/office/powerpoint/2010/main" val="7445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6F53B-D305-7F42-9090-BC98036E9D25}"/>
              </a:ext>
            </a:extLst>
          </p:cNvPr>
          <p:cNvSpPr txBox="1"/>
          <p:nvPr/>
        </p:nvSpPr>
        <p:spPr>
          <a:xfrm>
            <a:off x="1177159" y="147146"/>
            <a:ext cx="9581329" cy="3139321"/>
          </a:xfrm>
          <a:prstGeom prst="rect">
            <a:avLst/>
          </a:prstGeom>
          <a:noFill/>
        </p:spPr>
        <p:txBody>
          <a:bodyPr wrap="square" rtlCol="0">
            <a:spAutoFit/>
          </a:bodyPr>
          <a:lstStyle/>
          <a:p>
            <a:pPr algn="just"/>
            <a:r>
              <a:rPr lang="es-US" dirty="0"/>
              <a:t>El juez cuando interpreta cuál es el interés superior del niño en el caso concreto, emite un juicio de predicción, un pronóstico que se construye sobre un entramado de creencias y prácticas sociales. Su certeza es relativa porque sólo el devenir podrá decir si el vaticinio es acertado.</a:t>
            </a:r>
            <a:br>
              <a:rPr lang="es-US" dirty="0"/>
            </a:br>
            <a:endParaRPr lang="es-US" dirty="0"/>
          </a:p>
          <a:p>
            <a:pPr algn="just"/>
            <a:r>
              <a:rPr lang="es-US" dirty="0"/>
              <a:t>Debe lograrse una concepción integral de los derechos del niño, con aportes interdisciplinarios que provengan de ciencias extrajurídicas como la psicología, la antropología, la sociología, etc.</a:t>
            </a:r>
          </a:p>
          <a:p>
            <a:pPr algn="just"/>
            <a:endParaRPr lang="es-US" dirty="0"/>
          </a:p>
          <a:p>
            <a:pPr algn="just"/>
            <a:r>
              <a:rPr lang="es-US" dirty="0"/>
              <a:t>Para hacer efectivos los derechos del niño, en necesario crear instrumentos procesales que le otorguen la posibilidad real de hacerlos valer. </a:t>
            </a:r>
          </a:p>
        </p:txBody>
      </p:sp>
      <p:pic>
        <p:nvPicPr>
          <p:cNvPr id="7" name="Imagen 6">
            <a:extLst>
              <a:ext uri="{FF2B5EF4-FFF2-40B4-BE49-F238E27FC236}">
                <a16:creationId xmlns:a16="http://schemas.microsoft.com/office/drawing/2014/main" id="{3F35FAFE-EECA-8E4F-9D91-A9F75DD257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8379" y="3429000"/>
            <a:ext cx="4500200" cy="2802771"/>
          </a:xfrm>
          <a:prstGeom prst="rect">
            <a:avLst/>
          </a:prstGeom>
        </p:spPr>
      </p:pic>
      <p:sp>
        <p:nvSpPr>
          <p:cNvPr id="8" name="CuadroTexto 7">
            <a:extLst>
              <a:ext uri="{FF2B5EF4-FFF2-40B4-BE49-F238E27FC236}">
                <a16:creationId xmlns:a16="http://schemas.microsoft.com/office/drawing/2014/main" id="{920C5FA5-69A5-8D43-8446-1076B6DCA0C4}"/>
              </a:ext>
            </a:extLst>
          </p:cNvPr>
          <p:cNvSpPr txBox="1"/>
          <p:nvPr/>
        </p:nvSpPr>
        <p:spPr>
          <a:xfrm>
            <a:off x="4071939" y="6231771"/>
            <a:ext cx="3957636" cy="230832"/>
          </a:xfrm>
          <a:prstGeom prst="rect">
            <a:avLst/>
          </a:prstGeom>
          <a:noFill/>
        </p:spPr>
        <p:txBody>
          <a:bodyPr wrap="square" rtlCol="0">
            <a:spAutoFit/>
          </a:bodyPr>
          <a:lstStyle/>
          <a:p>
            <a:r>
              <a:rPr lang="es-US" sz="900">
                <a:hlinkClick r:id="rId3" tooltip="http://www.alexduve.com/2018/01/acuerdo-numero-040118-por-el-que-se.html"/>
              </a:rPr>
              <a:t>Esta foto</a:t>
            </a:r>
            <a:r>
              <a:rPr lang="es-US" sz="900"/>
              <a:t> de Autor desconocido está bajo licencia </a:t>
            </a:r>
            <a:r>
              <a:rPr lang="es-US" sz="900">
                <a:hlinkClick r:id="rId4" tooltip="https://creativecommons.org/licenses/by/3.0/"/>
              </a:rPr>
              <a:t>CC BY</a:t>
            </a:r>
            <a:endParaRPr lang="es-US" sz="900"/>
          </a:p>
        </p:txBody>
      </p:sp>
      <p:sp>
        <p:nvSpPr>
          <p:cNvPr id="3" name="CuadroTexto 2">
            <a:extLst>
              <a:ext uri="{FF2B5EF4-FFF2-40B4-BE49-F238E27FC236}">
                <a16:creationId xmlns:a16="http://schemas.microsoft.com/office/drawing/2014/main" id="{C468B346-5A4D-CE42-8C41-DBB27BD67658}"/>
              </a:ext>
            </a:extLst>
          </p:cNvPr>
          <p:cNvSpPr txBox="1"/>
          <p:nvPr/>
        </p:nvSpPr>
        <p:spPr>
          <a:xfrm>
            <a:off x="8765627" y="3460333"/>
            <a:ext cx="2270234" cy="2862322"/>
          </a:xfrm>
          <a:prstGeom prst="rect">
            <a:avLst/>
          </a:prstGeom>
          <a:noFill/>
          <a:ln w="57150">
            <a:solidFill>
              <a:schemeClr val="accent6">
                <a:lumMod val="75000"/>
              </a:schemeClr>
            </a:solidFill>
          </a:ln>
        </p:spPr>
        <p:txBody>
          <a:bodyPr wrap="square" rtlCol="0">
            <a:spAutoFit/>
          </a:bodyPr>
          <a:lstStyle/>
          <a:p>
            <a:r>
              <a:rPr lang="es-US" dirty="0"/>
              <a:t>VINCULOS SOCIOAFECTIVOS</a:t>
            </a:r>
          </a:p>
          <a:p>
            <a:endParaRPr lang="es-US" dirty="0"/>
          </a:p>
          <a:p>
            <a:r>
              <a:rPr lang="es-US" dirty="0"/>
              <a:t>CENTRO DE VIDA</a:t>
            </a:r>
          </a:p>
          <a:p>
            <a:endParaRPr lang="es-US" dirty="0"/>
          </a:p>
          <a:p>
            <a:r>
              <a:rPr lang="es-US" dirty="0"/>
              <a:t>DERECHO A LA IDENTIDAD</a:t>
            </a:r>
          </a:p>
          <a:p>
            <a:endParaRPr lang="es-US" dirty="0"/>
          </a:p>
          <a:p>
            <a:r>
              <a:rPr lang="es-US" dirty="0"/>
              <a:t>CONOCER LOS ORIGENES</a:t>
            </a:r>
          </a:p>
        </p:txBody>
      </p:sp>
      <p:sp>
        <p:nvSpPr>
          <p:cNvPr id="4" name="CuadroTexto 3">
            <a:extLst>
              <a:ext uri="{FF2B5EF4-FFF2-40B4-BE49-F238E27FC236}">
                <a16:creationId xmlns:a16="http://schemas.microsoft.com/office/drawing/2014/main" id="{19209DF6-2975-7143-BF76-CCF736978551}"/>
              </a:ext>
            </a:extLst>
          </p:cNvPr>
          <p:cNvSpPr txBox="1"/>
          <p:nvPr/>
        </p:nvSpPr>
        <p:spPr>
          <a:xfrm>
            <a:off x="1177160" y="3460333"/>
            <a:ext cx="2417378" cy="2308324"/>
          </a:xfrm>
          <a:prstGeom prst="rect">
            <a:avLst/>
          </a:prstGeom>
          <a:noFill/>
          <a:ln w="57150">
            <a:solidFill>
              <a:srgbClr val="FF0000"/>
            </a:solidFill>
          </a:ln>
        </p:spPr>
        <p:txBody>
          <a:bodyPr wrap="square" rtlCol="0">
            <a:spAutoFit/>
          </a:bodyPr>
          <a:lstStyle/>
          <a:p>
            <a:r>
              <a:rPr lang="es-US" dirty="0"/>
              <a:t>RESPONSABILIDAD Y AUTORIDAD PARENTAL Y DE LOS ORGANISMOS PUBLICOS EN VIRTUD DE SU ESPECIAL VULNERABILIDAD</a:t>
            </a:r>
          </a:p>
        </p:txBody>
      </p:sp>
    </p:spTree>
    <p:extLst>
      <p:ext uri="{BB962C8B-B14F-4D97-AF65-F5344CB8AC3E}">
        <p14:creationId xmlns:p14="http://schemas.microsoft.com/office/powerpoint/2010/main" val="20410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97982-A930-0240-AE5B-5ADBF55AAEC4}"/>
              </a:ext>
            </a:extLst>
          </p:cNvPr>
          <p:cNvSpPr>
            <a:spLocks noGrp="1"/>
          </p:cNvSpPr>
          <p:nvPr>
            <p:ph type="title"/>
          </p:nvPr>
        </p:nvSpPr>
        <p:spPr>
          <a:xfrm>
            <a:off x="1324303" y="84084"/>
            <a:ext cx="9795641" cy="701729"/>
          </a:xfrm>
          <a:ln w="38100">
            <a:solidFill>
              <a:schemeClr val="accent2">
                <a:lumMod val="60000"/>
                <a:lumOff val="40000"/>
              </a:schemeClr>
            </a:solidFill>
          </a:ln>
        </p:spPr>
        <p:txBody>
          <a:bodyPr/>
          <a:lstStyle/>
          <a:p>
            <a:pPr algn="l"/>
            <a:r>
              <a:rPr lang="es-US" dirty="0"/>
              <a:t>REDEFINICION DE CONCEPTOS CLASICOS:</a:t>
            </a:r>
          </a:p>
        </p:txBody>
      </p:sp>
      <p:sp>
        <p:nvSpPr>
          <p:cNvPr id="3" name="Marcador de contenido 2">
            <a:extLst>
              <a:ext uri="{FF2B5EF4-FFF2-40B4-BE49-F238E27FC236}">
                <a16:creationId xmlns:a16="http://schemas.microsoft.com/office/drawing/2014/main" id="{1D0C2082-7DA7-4845-81B6-16A40A29C935}"/>
              </a:ext>
            </a:extLst>
          </p:cNvPr>
          <p:cNvSpPr>
            <a:spLocks noGrp="1"/>
          </p:cNvSpPr>
          <p:nvPr>
            <p:ph idx="1"/>
          </p:nvPr>
        </p:nvSpPr>
        <p:spPr>
          <a:xfrm>
            <a:off x="998483" y="614363"/>
            <a:ext cx="10974441" cy="6943725"/>
          </a:xfrm>
        </p:spPr>
        <p:txBody>
          <a:bodyPr>
            <a:normAutofit/>
          </a:bodyPr>
          <a:lstStyle/>
          <a:p>
            <a:r>
              <a:rPr lang="es-US" dirty="0"/>
              <a:t>SE ROMPE EL BINARISMO ENTRE CAPACIDAD E INCAPACIDAD. </a:t>
            </a:r>
          </a:p>
          <a:p>
            <a:r>
              <a:rPr lang="es-US" dirty="0"/>
              <a:t>Reemplaza la categoría de MENOR DE EDAD por niños y adolescentes. (13 años). </a:t>
            </a:r>
          </a:p>
          <a:p>
            <a:r>
              <a:rPr lang="es-US" dirty="0"/>
              <a:t>OBJETO DE PROTECCION             SUJETO DE DERECHO. PATERNALISMO JUSTIFICADO. </a:t>
            </a:r>
          </a:p>
          <a:p>
            <a:r>
              <a:rPr lang="es-US" dirty="0"/>
              <a:t>CAPACIDAD DE EJERCICIO (contractual) criterio rígido atando a la edad y APTITUD O COMPETENCIA (dchos personalisimos), criterio dinamico que evoluciona.</a:t>
            </a:r>
          </a:p>
          <a:p>
            <a:r>
              <a:rPr lang="es-US" dirty="0"/>
              <a:t>PRINCIPIO DE AUTONOMIA PROGRESIVA. OPINION CONSULTIVA 17/2002 CIDHH. Capacidad estatica y autonomia dinámica. </a:t>
            </a:r>
          </a:p>
          <a:p>
            <a:r>
              <a:rPr lang="es-US" dirty="0"/>
              <a:t>INTERES SUPERIOR DEL NIÑO.</a:t>
            </a:r>
          </a:p>
          <a:p>
            <a:r>
              <a:rPr lang="es-US" dirty="0"/>
              <a:t>DERECHO DEL NIÑO A SER OIDO.</a:t>
            </a:r>
          </a:p>
          <a:p>
            <a:r>
              <a:rPr lang="es-US" dirty="0"/>
              <a:t>DISCERNIMIENTO PARA LOS ACTOS ILICITOS: 10 AÑOS</a:t>
            </a:r>
          </a:p>
          <a:p>
            <a:r>
              <a:rPr lang="es-US" dirty="0"/>
              <a:t>DISCERNIMIENTO PARA LOS ACTOS LICITOS: 13 AÑOS.</a:t>
            </a:r>
          </a:p>
          <a:p>
            <a:endParaRPr lang="es-US" dirty="0"/>
          </a:p>
        </p:txBody>
      </p:sp>
      <p:sp>
        <p:nvSpPr>
          <p:cNvPr id="4" name="Flecha derecha 3">
            <a:extLst>
              <a:ext uri="{FF2B5EF4-FFF2-40B4-BE49-F238E27FC236}">
                <a16:creationId xmlns:a16="http://schemas.microsoft.com/office/drawing/2014/main" id="{8CE8B20B-CA2D-B14D-BF48-8A6AC8858286}"/>
              </a:ext>
            </a:extLst>
          </p:cNvPr>
          <p:cNvSpPr/>
          <p:nvPr/>
        </p:nvSpPr>
        <p:spPr>
          <a:xfrm>
            <a:off x="4778430" y="2057879"/>
            <a:ext cx="65164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CuadroTexto 4">
            <a:extLst>
              <a:ext uri="{FF2B5EF4-FFF2-40B4-BE49-F238E27FC236}">
                <a16:creationId xmlns:a16="http://schemas.microsoft.com/office/drawing/2014/main" id="{B089E19B-3376-8A4E-8EF7-ADE8AA0896CD}"/>
              </a:ext>
            </a:extLst>
          </p:cNvPr>
          <p:cNvSpPr txBox="1"/>
          <p:nvPr/>
        </p:nvSpPr>
        <p:spPr>
          <a:xfrm>
            <a:off x="261281" y="328613"/>
            <a:ext cx="600075" cy="5632311"/>
          </a:xfrm>
          <a:prstGeom prst="rect">
            <a:avLst/>
          </a:prstGeom>
          <a:noFill/>
          <a:ln w="57150">
            <a:solidFill>
              <a:srgbClr val="00B050"/>
            </a:solidFill>
          </a:ln>
        </p:spPr>
        <p:txBody>
          <a:bodyPr wrap="square" rtlCol="0">
            <a:spAutoFit/>
          </a:bodyPr>
          <a:lstStyle/>
          <a:p>
            <a:r>
              <a:rPr lang="es-US" dirty="0"/>
              <a:t>R</a:t>
            </a:r>
          </a:p>
          <a:p>
            <a:r>
              <a:rPr lang="es-US" dirty="0"/>
              <a:t>E</a:t>
            </a:r>
          </a:p>
          <a:p>
            <a:r>
              <a:rPr lang="es-US" dirty="0"/>
              <a:t>L</a:t>
            </a:r>
          </a:p>
          <a:p>
            <a:r>
              <a:rPr lang="es-US" dirty="0"/>
              <a:t>E</a:t>
            </a:r>
          </a:p>
          <a:p>
            <a:r>
              <a:rPr lang="es-US" dirty="0"/>
              <a:t>C</a:t>
            </a:r>
          </a:p>
          <a:p>
            <a:r>
              <a:rPr lang="es-US" dirty="0"/>
              <a:t>T</a:t>
            </a:r>
          </a:p>
          <a:p>
            <a:r>
              <a:rPr lang="es-US" dirty="0"/>
              <a:t>U</a:t>
            </a:r>
          </a:p>
          <a:p>
            <a:r>
              <a:rPr lang="es-US" dirty="0"/>
              <a:t>R</a:t>
            </a:r>
          </a:p>
          <a:p>
            <a:r>
              <a:rPr lang="es-US" dirty="0"/>
              <a:t>A</a:t>
            </a:r>
          </a:p>
          <a:p>
            <a:endParaRPr lang="es-US" dirty="0"/>
          </a:p>
          <a:p>
            <a:r>
              <a:rPr lang="es-US" dirty="0"/>
              <a:t>A</a:t>
            </a:r>
          </a:p>
          <a:p>
            <a:endParaRPr lang="es-US" dirty="0"/>
          </a:p>
          <a:p>
            <a:r>
              <a:rPr lang="es-US" dirty="0"/>
              <a:t>L</a:t>
            </a:r>
          </a:p>
          <a:p>
            <a:r>
              <a:rPr lang="es-US" dirty="0"/>
              <a:t>A</a:t>
            </a:r>
          </a:p>
          <a:p>
            <a:endParaRPr lang="es-US" dirty="0"/>
          </a:p>
          <a:p>
            <a:r>
              <a:rPr lang="es-US" dirty="0"/>
              <a:t>L</a:t>
            </a:r>
          </a:p>
          <a:p>
            <a:r>
              <a:rPr lang="es-US" dirty="0"/>
              <a:t>U</a:t>
            </a:r>
          </a:p>
          <a:p>
            <a:r>
              <a:rPr lang="es-US" dirty="0"/>
              <a:t>Z</a:t>
            </a:r>
          </a:p>
          <a:p>
            <a:endParaRPr lang="es-US" dirty="0"/>
          </a:p>
          <a:p>
            <a:r>
              <a:rPr lang="es-US" dirty="0"/>
              <a:t>CN</a:t>
            </a:r>
          </a:p>
        </p:txBody>
      </p:sp>
    </p:spTree>
    <p:extLst>
      <p:ext uri="{BB962C8B-B14F-4D97-AF65-F5344CB8AC3E}">
        <p14:creationId xmlns:p14="http://schemas.microsoft.com/office/powerpoint/2010/main" val="38487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adi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{D01B2C9B-90D3-EB4B-BDD2-84C368536BFE}tf16401378</Template>
  <TotalTime>13837</TotalTime>
  <Words>8697</Words>
  <Application>Microsoft Office PowerPoint</Application>
  <PresentationFormat>Panorámica</PresentationFormat>
  <Paragraphs>584</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Madison</vt:lpstr>
      <vt:lpstr> </vt:lpstr>
      <vt:lpstr>Presentación de PowerPoint</vt:lpstr>
      <vt:lpstr>NORMATIVA</vt:lpstr>
      <vt:lpstr>Presentación de PowerPoint</vt:lpstr>
      <vt:lpstr>Presentación de PowerPoint</vt:lpstr>
      <vt:lpstr>Ley 26.061.28/9/2005 http://www.jus.gob.ar/media/3108870/ley_26061_proteccion_de_ni_os.pdf</vt:lpstr>
      <vt:lpstr>Interés superior del niño</vt:lpstr>
      <vt:lpstr>Presentación de PowerPoint</vt:lpstr>
      <vt:lpstr>REDEFINICION DE CONCEPTOS CLASICOS:</vt:lpstr>
      <vt:lpstr>Presentación de PowerPoint</vt:lpstr>
      <vt:lpstr>Protección y autonomía no son antagónicos</vt:lpstr>
      <vt:lpstr>Adolescencia: Observación General 20/2016 del Comité de los Dchos del Niño</vt:lpstr>
      <vt:lpstr>CCCN. Título preliminar  Art. 1: “Los casos que este Código rige deben ser resueltos según las leyes que resulten aplicables, conforme la CN y los tratados de DDH. Se tendrá en cuenta la finalidad de la norma Art. 2: La ley debe ser interpretada teniendo en cuenta sus palabras, sus finalidades, las leyes análogas, las disposiciones que surgen de los tratados de DDHH, los principios y valores jurídicos, de modo coherente con todo el ordenamiento. Art. 3. Deber de resolver: PRINCIPIO DE RAZONABILIDAD.  ART. 24: Personas Incapaces de ejercicio</vt:lpstr>
      <vt:lpstr>Menor de edad: quien no ha cumplido los 18 años. Adolescente: quien cumplió los 13 años. Niño:  hasta los 13 Adolescente: 13-18   Art. 26: Principio general: La persona menor de edad ejerce sus derechos a través de sus representantes legales.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IDENTIDAD DE GENERO: RECTIFICACION REGISTRAL DE LA IDENTIDAD AUTOPERCIBIDA</vt:lpstr>
      <vt:lpstr>IDENTIDAD DE GENERO: TRATAMIENTO HORMONALES</vt:lpstr>
      <vt:lpstr>EMANCIPACION POR MATRIMONIO: ART. 27,28, 29 Y 404 CCCN. </vt:lpstr>
      <vt:lpstr>EMANCIPADOS POR MATRIMONIO</vt:lpstr>
      <vt:lpstr>ART.30 CAPACIDAD PROFESIONAL.</vt:lpstr>
      <vt:lpstr>ADOLESCENTES Y CAPACIDAD LABORAL: ART. 681/2/3</vt:lpstr>
      <vt:lpstr>Ley de contrato de trabajo 26.390 - Prohibición del trabajo infantil y protección del trabajo adolescente - Capacidad - Edad mínima de admisión al empleo - Facultad para estar en juicio - Salario -  </vt:lpstr>
      <vt:lpstr>EXCEPCION: EMPRESA DE FAMILIAR: 14 A 16 AÑOS.</vt:lpstr>
      <vt:lpstr>Presentación de PowerPoint</vt:lpstr>
      <vt:lpstr>Presentación de PowerPoint</vt:lpstr>
      <vt:lpstr>Presentación de PowerPoint</vt:lpstr>
      <vt:lpstr>Presentación de PowerPoint</vt:lpstr>
      <vt:lpstr>ACTOS QUE REQUIEREN EL CONSENTIMIENTO DE AMBOS PROGENITORES Y EL CONSENTIMIENTO DEL HIJO ADOLESCENTE. ART. 645 CCCN. Enumeración de excepción y taxativa</vt:lpstr>
      <vt:lpstr>Administración de los bienes de los hijos: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NOTARIAL ARGENTINA</dc:title>
  <dc:creator>Microsoft Office User</dc:creator>
  <cp:lastModifiedBy>Usuario desconocido</cp:lastModifiedBy>
  <cp:revision>89</cp:revision>
  <dcterms:created xsi:type="dcterms:W3CDTF">2020-05-30T20:17:21Z</dcterms:created>
  <dcterms:modified xsi:type="dcterms:W3CDTF">2020-08-27T15:17:00Z</dcterms:modified>
</cp:coreProperties>
</file>