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4"/>
  </p:notesMasterIdLst>
  <p:sldIdLst>
    <p:sldId id="302" r:id="rId2"/>
    <p:sldId id="351" r:id="rId3"/>
    <p:sldId id="353" r:id="rId4"/>
    <p:sldId id="352" r:id="rId5"/>
    <p:sldId id="350" r:id="rId6"/>
    <p:sldId id="359" r:id="rId7"/>
    <p:sldId id="344" r:id="rId8"/>
    <p:sldId id="345" r:id="rId9"/>
    <p:sldId id="348" r:id="rId10"/>
    <p:sldId id="354" r:id="rId11"/>
    <p:sldId id="358" r:id="rId12"/>
    <p:sldId id="357" r:id="rId13"/>
    <p:sldId id="361" r:id="rId14"/>
    <p:sldId id="360" r:id="rId15"/>
    <p:sldId id="303" r:id="rId16"/>
    <p:sldId id="304" r:id="rId17"/>
    <p:sldId id="305" r:id="rId18"/>
    <p:sldId id="306" r:id="rId19"/>
    <p:sldId id="362" r:id="rId20"/>
    <p:sldId id="307" r:id="rId21"/>
    <p:sldId id="308" r:id="rId22"/>
    <p:sldId id="309" r:id="rId23"/>
    <p:sldId id="363" r:id="rId24"/>
    <p:sldId id="369" r:id="rId25"/>
    <p:sldId id="371" r:id="rId26"/>
    <p:sldId id="374" r:id="rId27"/>
    <p:sldId id="355" r:id="rId28"/>
    <p:sldId id="314" r:id="rId29"/>
    <p:sldId id="377" r:id="rId30"/>
    <p:sldId id="316" r:id="rId31"/>
    <p:sldId id="315" r:id="rId32"/>
    <p:sldId id="375" r:id="rId33"/>
    <p:sldId id="376" r:id="rId34"/>
    <p:sldId id="379" r:id="rId35"/>
    <p:sldId id="356" r:id="rId36"/>
    <p:sldId id="378" r:id="rId37"/>
    <p:sldId id="380" r:id="rId38"/>
    <p:sldId id="317" r:id="rId39"/>
    <p:sldId id="318" r:id="rId40"/>
    <p:sldId id="319" r:id="rId41"/>
    <p:sldId id="320" r:id="rId42"/>
    <p:sldId id="321" r:id="rId43"/>
  </p:sldIdLst>
  <p:sldSz cx="11049000" cy="8382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95" userDrawn="1">
          <p15:clr>
            <a:srgbClr val="A4A3A4"/>
          </p15:clr>
        </p15:guide>
        <p15:guide id="2" pos="34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0" d="100"/>
          <a:sy n="60" d="100"/>
        </p:scale>
        <p:origin x="1350" y="60"/>
      </p:cViewPr>
      <p:guideLst>
        <p:guide orient="horz" pos="2595"/>
        <p:guide pos="34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443282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42FEE0-1E1E-4671-B517-33D1045BA14E}" type="slidenum">
              <a:rPr lang="es-ES" altLang="es-AR" smtClean="0">
                <a:solidFill>
                  <a:srgbClr val="000000"/>
                </a:solidFill>
              </a:rPr>
              <a:pPr>
                <a:spcBef>
                  <a:spcPct val="0"/>
                </a:spcBef>
              </a:pPr>
              <a:t>28</a:t>
            </a:fld>
            <a:endParaRPr lang="es-ES" altLang="es-AR">
              <a:solidFill>
                <a:srgbClr val="000000"/>
              </a:solidFill>
            </a:endParaRPr>
          </a:p>
        </p:txBody>
      </p:sp>
      <p:sp>
        <p:nvSpPr>
          <p:cNvPr id="6147" name="Rectangle 2"/>
          <p:cNvSpPr>
            <a:spLocks noGrp="1" noRot="1" noChangeAspect="1" noChangeArrowheads="1" noTextEdit="1"/>
          </p:cNvSpPr>
          <p:nvPr>
            <p:ph type="sldImg"/>
          </p:nvPr>
        </p:nvSpPr>
        <p:spPr>
          <a:xfrm>
            <a:off x="1168400" y="685800"/>
            <a:ext cx="4521200"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1526989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E6B135-32E0-446B-B5C5-3FB1DB73CC12}" type="slidenum">
              <a:rPr lang="es-ES" altLang="es-AR" smtClean="0"/>
              <a:pPr>
                <a:spcBef>
                  <a:spcPct val="0"/>
                </a:spcBef>
              </a:pPr>
              <a:t>37</a:t>
            </a:fld>
            <a:endParaRPr lang="es-ES" altLang="es-AR"/>
          </a:p>
        </p:txBody>
      </p:sp>
      <p:sp>
        <p:nvSpPr>
          <p:cNvPr id="4099" name="Rectangle 2"/>
          <p:cNvSpPr>
            <a:spLocks noGrp="1" noRot="1" noChangeAspect="1" noChangeArrowheads="1" noTextEdit="1"/>
          </p:cNvSpPr>
          <p:nvPr>
            <p:ph type="sldImg"/>
          </p:nvPr>
        </p:nvSpPr>
        <p:spPr>
          <a:xfrm>
            <a:off x="1168400" y="685800"/>
            <a:ext cx="4521200" cy="3429000"/>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1215391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B604A07-7D51-4D0D-AFCB-63E1A6347C77}" type="slidenum">
              <a:rPr lang="es-ES" altLang="es-AR" smtClean="0">
                <a:solidFill>
                  <a:srgbClr val="000000"/>
                </a:solidFill>
              </a:rPr>
              <a:pPr>
                <a:spcBef>
                  <a:spcPct val="0"/>
                </a:spcBef>
              </a:pPr>
              <a:t>38</a:t>
            </a:fld>
            <a:endParaRPr lang="es-ES" altLang="es-AR">
              <a:solidFill>
                <a:srgbClr val="000000"/>
              </a:solidFill>
            </a:endParaRPr>
          </a:p>
        </p:txBody>
      </p:sp>
      <p:sp>
        <p:nvSpPr>
          <p:cNvPr id="12291" name="Rectangle 2"/>
          <p:cNvSpPr>
            <a:spLocks noGrp="1" noRot="1" noChangeAspect="1" noChangeArrowheads="1" noTextEdit="1"/>
          </p:cNvSpPr>
          <p:nvPr>
            <p:ph type="sldImg"/>
          </p:nvPr>
        </p:nvSpPr>
        <p:spPr>
          <a:xfrm>
            <a:off x="1168400" y="685800"/>
            <a:ext cx="4521200" cy="3429000"/>
          </a:xfrm>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879112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622CD68-A7FA-497D-AE8C-925876E28554}" type="slidenum">
              <a:rPr lang="es-ES" altLang="es-AR" smtClean="0">
                <a:solidFill>
                  <a:srgbClr val="000000"/>
                </a:solidFill>
              </a:rPr>
              <a:pPr>
                <a:spcBef>
                  <a:spcPct val="0"/>
                </a:spcBef>
              </a:pPr>
              <a:t>39</a:t>
            </a:fld>
            <a:endParaRPr lang="es-ES" altLang="es-AR">
              <a:solidFill>
                <a:srgbClr val="000000"/>
              </a:solidFill>
            </a:endParaRPr>
          </a:p>
        </p:txBody>
      </p:sp>
      <p:sp>
        <p:nvSpPr>
          <p:cNvPr id="14339" name="Rectangle 2"/>
          <p:cNvSpPr>
            <a:spLocks noGrp="1" noRot="1" noChangeAspect="1" noChangeArrowheads="1" noTextEdit="1"/>
          </p:cNvSpPr>
          <p:nvPr>
            <p:ph type="sldImg"/>
          </p:nvPr>
        </p:nvSpPr>
        <p:spPr>
          <a:xfrm>
            <a:off x="1168400" y="685800"/>
            <a:ext cx="4521200" cy="342900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44581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A59320-3E5C-4D2E-B0FD-626A7259D637}" type="slidenum">
              <a:rPr lang="es-ES" altLang="es-AR" smtClean="0">
                <a:solidFill>
                  <a:srgbClr val="000000"/>
                </a:solidFill>
              </a:rPr>
              <a:pPr>
                <a:spcBef>
                  <a:spcPct val="0"/>
                </a:spcBef>
              </a:pPr>
              <a:t>40</a:t>
            </a:fld>
            <a:endParaRPr lang="es-ES" altLang="es-AR">
              <a:solidFill>
                <a:srgbClr val="000000"/>
              </a:solidFill>
            </a:endParaRPr>
          </a:p>
        </p:txBody>
      </p:sp>
      <p:sp>
        <p:nvSpPr>
          <p:cNvPr id="16387" name="Rectangle 2"/>
          <p:cNvSpPr>
            <a:spLocks noGrp="1" noRot="1" noChangeAspect="1" noChangeArrowheads="1" noTextEdit="1"/>
          </p:cNvSpPr>
          <p:nvPr>
            <p:ph type="sldImg"/>
          </p:nvPr>
        </p:nvSpPr>
        <p:spPr>
          <a:xfrm>
            <a:off x="1168400" y="685800"/>
            <a:ext cx="4521200" cy="3429000"/>
          </a:xfrm>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2541424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640A46E-3764-410F-AC17-03E965496F51}" type="slidenum">
              <a:rPr lang="es-ES" altLang="es-AR" smtClean="0">
                <a:solidFill>
                  <a:srgbClr val="000000"/>
                </a:solidFill>
              </a:rPr>
              <a:pPr>
                <a:spcBef>
                  <a:spcPct val="0"/>
                </a:spcBef>
              </a:pPr>
              <a:t>41</a:t>
            </a:fld>
            <a:endParaRPr lang="es-ES" altLang="es-AR">
              <a:solidFill>
                <a:srgbClr val="000000"/>
              </a:solidFill>
            </a:endParaRPr>
          </a:p>
        </p:txBody>
      </p:sp>
      <p:sp>
        <p:nvSpPr>
          <p:cNvPr id="18435" name="Rectangle 2"/>
          <p:cNvSpPr>
            <a:spLocks noGrp="1" noRot="1" noChangeAspect="1" noChangeArrowheads="1" noTextEdit="1"/>
          </p:cNvSpPr>
          <p:nvPr>
            <p:ph type="sldImg"/>
          </p:nvPr>
        </p:nvSpPr>
        <p:spPr>
          <a:xfrm>
            <a:off x="1168400" y="685800"/>
            <a:ext cx="4521200" cy="3429000"/>
          </a:xfrm>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941411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CFFC6DD-A399-45A5-9777-7800062C0172}" type="slidenum">
              <a:rPr lang="es-ES" altLang="es-AR" smtClean="0">
                <a:solidFill>
                  <a:srgbClr val="000000"/>
                </a:solidFill>
              </a:rPr>
              <a:pPr>
                <a:spcBef>
                  <a:spcPct val="0"/>
                </a:spcBef>
              </a:pPr>
              <a:t>42</a:t>
            </a:fld>
            <a:endParaRPr lang="es-ES" altLang="es-AR">
              <a:solidFill>
                <a:srgbClr val="000000"/>
              </a:solidFill>
            </a:endParaRPr>
          </a:p>
        </p:txBody>
      </p:sp>
      <p:sp>
        <p:nvSpPr>
          <p:cNvPr id="20483" name="Rectangle 2"/>
          <p:cNvSpPr>
            <a:spLocks noGrp="1" noRot="1" noChangeAspect="1" noChangeArrowheads="1" noTextEdit="1"/>
          </p:cNvSpPr>
          <p:nvPr>
            <p:ph type="sldImg"/>
          </p:nvPr>
        </p:nvSpPr>
        <p:spPr>
          <a:xfrm>
            <a:off x="1168400" y="685800"/>
            <a:ext cx="4521200" cy="3429000"/>
          </a:xfrm>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2753218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6C40F5-D70F-47DA-A729-42C6E990A164}" type="slidenum">
              <a:rPr lang="es-ES" altLang="es-AR" smtClean="0"/>
              <a:pPr>
                <a:spcBef>
                  <a:spcPct val="0"/>
                </a:spcBef>
              </a:pPr>
              <a:t>29</a:t>
            </a:fld>
            <a:endParaRPr lang="es-ES" altLang="es-AR"/>
          </a:p>
        </p:txBody>
      </p:sp>
      <p:sp>
        <p:nvSpPr>
          <p:cNvPr id="8195" name="Rectangle 2"/>
          <p:cNvSpPr>
            <a:spLocks noGrp="1" noRot="1" noChangeAspect="1" noChangeArrowheads="1" noTextEdit="1"/>
          </p:cNvSpPr>
          <p:nvPr>
            <p:ph type="sldImg"/>
          </p:nvPr>
        </p:nvSpPr>
        <p:spPr>
          <a:xfrm>
            <a:off x="1168400" y="685800"/>
            <a:ext cx="45212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2773014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E699C31-12A1-4222-96C0-85D7B2C7B544}" type="slidenum">
              <a:rPr lang="es-ES" altLang="es-AR" smtClean="0">
                <a:solidFill>
                  <a:srgbClr val="000000"/>
                </a:solidFill>
              </a:rPr>
              <a:pPr>
                <a:spcBef>
                  <a:spcPct val="0"/>
                </a:spcBef>
              </a:pPr>
              <a:t>30</a:t>
            </a:fld>
            <a:endParaRPr lang="es-ES" altLang="es-AR">
              <a:solidFill>
                <a:srgbClr val="000000"/>
              </a:solidFill>
            </a:endParaRPr>
          </a:p>
        </p:txBody>
      </p:sp>
      <p:sp>
        <p:nvSpPr>
          <p:cNvPr id="10243" name="Rectangle 2"/>
          <p:cNvSpPr>
            <a:spLocks noGrp="1" noRot="1" noChangeAspect="1" noChangeArrowheads="1" noTextEdit="1"/>
          </p:cNvSpPr>
          <p:nvPr>
            <p:ph type="sldImg"/>
          </p:nvPr>
        </p:nvSpPr>
        <p:spPr>
          <a:xfrm>
            <a:off x="1168400" y="685800"/>
            <a:ext cx="4521200" cy="3429000"/>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254111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6C40F5-D70F-47DA-A729-42C6E990A164}" type="slidenum">
              <a:rPr lang="es-ES" altLang="es-AR" smtClean="0"/>
              <a:pPr>
                <a:spcBef>
                  <a:spcPct val="0"/>
                </a:spcBef>
              </a:pPr>
              <a:t>31</a:t>
            </a:fld>
            <a:endParaRPr lang="es-ES" altLang="es-AR"/>
          </a:p>
        </p:txBody>
      </p:sp>
      <p:sp>
        <p:nvSpPr>
          <p:cNvPr id="8195" name="Rectangle 2"/>
          <p:cNvSpPr>
            <a:spLocks noGrp="1" noRot="1" noChangeAspect="1" noChangeArrowheads="1" noTextEdit="1"/>
          </p:cNvSpPr>
          <p:nvPr>
            <p:ph type="sldImg"/>
          </p:nvPr>
        </p:nvSpPr>
        <p:spPr>
          <a:xfrm>
            <a:off x="1168400" y="685800"/>
            <a:ext cx="45212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718687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E6B135-32E0-446B-B5C5-3FB1DB73CC12}" type="slidenum">
              <a:rPr lang="es-ES" altLang="es-AR" smtClean="0"/>
              <a:pPr>
                <a:spcBef>
                  <a:spcPct val="0"/>
                </a:spcBef>
              </a:pPr>
              <a:t>32</a:t>
            </a:fld>
            <a:endParaRPr lang="es-ES" altLang="es-AR"/>
          </a:p>
        </p:txBody>
      </p:sp>
      <p:sp>
        <p:nvSpPr>
          <p:cNvPr id="4099" name="Rectangle 2"/>
          <p:cNvSpPr>
            <a:spLocks noGrp="1" noRot="1" noChangeAspect="1" noChangeArrowheads="1" noTextEdit="1"/>
          </p:cNvSpPr>
          <p:nvPr>
            <p:ph type="sldImg"/>
          </p:nvPr>
        </p:nvSpPr>
        <p:spPr>
          <a:xfrm>
            <a:off x="1168400" y="685800"/>
            <a:ext cx="4521200" cy="3429000"/>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688067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42FEE0-1E1E-4671-B517-33D1045BA14E}" type="slidenum">
              <a:rPr lang="es-ES" altLang="es-AR" smtClean="0">
                <a:solidFill>
                  <a:srgbClr val="000000"/>
                </a:solidFill>
              </a:rPr>
              <a:pPr>
                <a:spcBef>
                  <a:spcPct val="0"/>
                </a:spcBef>
              </a:pPr>
              <a:t>33</a:t>
            </a:fld>
            <a:endParaRPr lang="es-ES" altLang="es-AR">
              <a:solidFill>
                <a:srgbClr val="000000"/>
              </a:solidFill>
            </a:endParaRPr>
          </a:p>
        </p:txBody>
      </p:sp>
      <p:sp>
        <p:nvSpPr>
          <p:cNvPr id="6147" name="Rectangle 2"/>
          <p:cNvSpPr>
            <a:spLocks noGrp="1" noRot="1" noChangeAspect="1" noChangeArrowheads="1" noTextEdit="1"/>
          </p:cNvSpPr>
          <p:nvPr>
            <p:ph type="sldImg"/>
          </p:nvPr>
        </p:nvSpPr>
        <p:spPr>
          <a:xfrm>
            <a:off x="1168400" y="685800"/>
            <a:ext cx="4521200"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3221572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E6B135-32E0-446B-B5C5-3FB1DB73CC12}" type="slidenum">
              <a:rPr lang="es-ES" altLang="es-AR" smtClean="0"/>
              <a:pPr>
                <a:spcBef>
                  <a:spcPct val="0"/>
                </a:spcBef>
              </a:pPr>
              <a:t>34</a:t>
            </a:fld>
            <a:endParaRPr lang="es-ES" altLang="es-AR"/>
          </a:p>
        </p:txBody>
      </p:sp>
      <p:sp>
        <p:nvSpPr>
          <p:cNvPr id="4099" name="Rectangle 2"/>
          <p:cNvSpPr>
            <a:spLocks noGrp="1" noRot="1" noChangeAspect="1" noChangeArrowheads="1" noTextEdit="1"/>
          </p:cNvSpPr>
          <p:nvPr>
            <p:ph type="sldImg"/>
          </p:nvPr>
        </p:nvSpPr>
        <p:spPr>
          <a:xfrm>
            <a:off x="1168400" y="685800"/>
            <a:ext cx="4521200" cy="3429000"/>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1423567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E6B135-32E0-446B-B5C5-3FB1DB73CC12}" type="slidenum">
              <a:rPr lang="es-ES" altLang="es-AR" smtClean="0"/>
              <a:pPr>
                <a:spcBef>
                  <a:spcPct val="0"/>
                </a:spcBef>
              </a:pPr>
              <a:t>35</a:t>
            </a:fld>
            <a:endParaRPr lang="es-ES" altLang="es-AR"/>
          </a:p>
        </p:txBody>
      </p:sp>
      <p:sp>
        <p:nvSpPr>
          <p:cNvPr id="4099" name="Rectangle 2"/>
          <p:cNvSpPr>
            <a:spLocks noGrp="1" noRot="1" noChangeAspect="1" noChangeArrowheads="1" noTextEdit="1"/>
          </p:cNvSpPr>
          <p:nvPr>
            <p:ph type="sldImg"/>
          </p:nvPr>
        </p:nvSpPr>
        <p:spPr>
          <a:xfrm>
            <a:off x="1168400" y="685800"/>
            <a:ext cx="4521200" cy="3429000"/>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603040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E6B135-32E0-446B-B5C5-3FB1DB73CC12}" type="slidenum">
              <a:rPr lang="es-ES" altLang="es-AR" smtClean="0"/>
              <a:pPr>
                <a:spcBef>
                  <a:spcPct val="0"/>
                </a:spcBef>
              </a:pPr>
              <a:t>36</a:t>
            </a:fld>
            <a:endParaRPr lang="es-ES" altLang="es-AR"/>
          </a:p>
        </p:txBody>
      </p:sp>
      <p:sp>
        <p:nvSpPr>
          <p:cNvPr id="4099" name="Rectangle 2"/>
          <p:cNvSpPr>
            <a:spLocks noGrp="1" noRot="1" noChangeAspect="1" noChangeArrowheads="1" noTextEdit="1"/>
          </p:cNvSpPr>
          <p:nvPr>
            <p:ph type="sldImg"/>
          </p:nvPr>
        </p:nvSpPr>
        <p:spPr>
          <a:xfrm>
            <a:off x="1168400" y="685800"/>
            <a:ext cx="4521200" cy="3429000"/>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a:p>
        </p:txBody>
      </p:sp>
    </p:spTree>
    <p:extLst>
      <p:ext uri="{BB962C8B-B14F-4D97-AF65-F5344CB8AC3E}">
        <p14:creationId xmlns:p14="http://schemas.microsoft.com/office/powerpoint/2010/main" val="229479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strike="noStrike" cap="none">
                <a:solidFill>
                  <a:schemeClr val="dk1"/>
                </a:solidFill>
                <a:latin typeface="Times New Roman"/>
                <a:ea typeface="Times New Roman"/>
                <a:cs typeface="Times New Roman"/>
                <a:sym typeface="Times New Roman"/>
              </a:rPr>
              <a:t>‹Nº›</a:t>
            </a:fld>
            <a:endParaRPr lang="en-US" sz="17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a:off x="828675" y="2603500"/>
            <a:ext cx="9391649" cy="179704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76" name="Shape 76"/>
          <p:cNvSpPr txBox="1">
            <a:spLocks noGrp="1"/>
          </p:cNvSpPr>
          <p:nvPr>
            <p:ph type="subTitle" idx="1"/>
          </p:nvPr>
        </p:nvSpPr>
        <p:spPr>
          <a:xfrm>
            <a:off x="1657350" y="4749800"/>
            <a:ext cx="7734299" cy="2141538"/>
          </a:xfrm>
          <a:prstGeom prst="rect">
            <a:avLst/>
          </a:prstGeom>
          <a:noFill/>
          <a:ln>
            <a:noFill/>
          </a:ln>
        </p:spPr>
        <p:txBody>
          <a:bodyPr lIns="91425" tIns="91425" rIns="91425" bIns="91425" anchor="t" anchorCtr="0"/>
          <a:lstStyle>
            <a:lvl1pPr marL="0" marR="0" lvl="0" indent="0" algn="ctr" rtl="0">
              <a:spcBef>
                <a:spcPts val="780"/>
              </a:spcBef>
              <a:spcAft>
                <a:spcPts val="0"/>
              </a:spcAft>
              <a:buClr>
                <a:schemeClr val="dk1"/>
              </a:buClr>
              <a:buFont typeface="Times New Roman"/>
              <a:buNone/>
              <a:defRPr sz="3900" b="0" i="0" u="none" strike="noStrike" cap="none">
                <a:solidFill>
                  <a:schemeClr val="dk1"/>
                </a:solidFill>
                <a:latin typeface="Times New Roman"/>
                <a:ea typeface="Times New Roman"/>
                <a:cs typeface="Times New Roman"/>
                <a:sym typeface="Times New Roman"/>
              </a:defRPr>
            </a:lvl1pPr>
            <a:lvl2pPr marL="457200" marR="0" lvl="1" indent="0" algn="ctr" rtl="0">
              <a:spcBef>
                <a:spcPts val="680"/>
              </a:spcBef>
              <a:spcAft>
                <a:spcPts val="0"/>
              </a:spcAft>
              <a:buClr>
                <a:schemeClr val="dk1"/>
              </a:buClr>
              <a:buFont typeface="Times New Roman"/>
              <a:buNone/>
              <a:defRPr sz="3400" b="0" i="0" u="none" strike="noStrike" cap="none">
                <a:solidFill>
                  <a:schemeClr val="dk1"/>
                </a:solidFill>
                <a:latin typeface="Times New Roman"/>
                <a:ea typeface="Times New Roman"/>
                <a:cs typeface="Times New Roman"/>
                <a:sym typeface="Times New Roman"/>
              </a:defRPr>
            </a:lvl2pPr>
            <a:lvl3pPr marL="914400" marR="0" lvl="2" indent="0" algn="ctr" rtl="0">
              <a:spcBef>
                <a:spcPts val="580"/>
              </a:spcBef>
              <a:spcAft>
                <a:spcPts val="0"/>
              </a:spcAft>
              <a:buClr>
                <a:schemeClr val="dk1"/>
              </a:buClr>
              <a:buFont typeface="Times New Roman"/>
              <a:buNone/>
              <a:defRPr sz="2900" b="0" i="0" u="none" strike="noStrike" cap="none">
                <a:solidFill>
                  <a:schemeClr val="dk1"/>
                </a:solidFill>
                <a:latin typeface="Times New Roman"/>
                <a:ea typeface="Times New Roman"/>
                <a:cs typeface="Times New Roman"/>
                <a:sym typeface="Times New Roman"/>
              </a:defRPr>
            </a:lvl3pPr>
            <a:lvl4pPr marL="1371600" marR="0" lvl="3"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4pPr>
            <a:lvl5pPr marL="1828800" marR="0" lvl="4"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5pPr>
            <a:lvl6pPr marL="2286000" marR="0" lvl="5"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6pPr>
            <a:lvl7pPr marL="2743200" marR="0" lvl="6"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7pPr>
            <a:lvl8pPr marL="3200400" marR="0" lvl="7"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8pPr>
            <a:lvl9pPr marL="3657600" marR="0" lvl="8"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21"/>
        <p:cNvGrpSpPr/>
        <p:nvPr/>
      </p:nvGrpSpPr>
      <p:grpSpPr>
        <a:xfrm>
          <a:off x="0" y="0"/>
          <a:ext cx="0" cy="0"/>
          <a:chOff x="0" y="0"/>
          <a:chExt cx="0" cy="0"/>
        </a:xfrm>
      </p:grpSpPr>
      <p:sp>
        <p:nvSpPr>
          <p:cNvPr id="22" name="Shape 22"/>
          <p:cNvSpPr txBox="1">
            <a:spLocks noGrp="1"/>
          </p:cNvSpPr>
          <p:nvPr>
            <p:ph type="title"/>
          </p:nvPr>
        </p:nvSpPr>
        <p:spPr>
          <a:xfrm rot="5400000">
            <a:off x="5693569" y="2923381"/>
            <a:ext cx="6705599" cy="234791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23" name="Shape 23"/>
          <p:cNvSpPr txBox="1">
            <a:spLocks noGrp="1"/>
          </p:cNvSpPr>
          <p:nvPr>
            <p:ph type="body" idx="1"/>
          </p:nvPr>
        </p:nvSpPr>
        <p:spPr>
          <a:xfrm rot="5400000">
            <a:off x="921544" y="651668"/>
            <a:ext cx="6705599" cy="6891338"/>
          </a:xfrm>
          <a:prstGeom prst="rect">
            <a:avLst/>
          </a:prstGeom>
          <a:noFill/>
          <a:ln>
            <a:noFill/>
          </a:ln>
        </p:spPr>
        <p:txBody>
          <a:bodyPr lIns="91425" tIns="91425" rIns="91425" bIns="91425" anchor="t" anchorCtr="0"/>
          <a:lstStyle>
            <a:lvl1pPr marL="415925" marR="0" lvl="0" indent="-168275" algn="l" rtl="0">
              <a:spcBef>
                <a:spcPts val="780"/>
              </a:spcBef>
              <a:spcAft>
                <a:spcPts val="0"/>
              </a:spcAft>
              <a:buClr>
                <a:schemeClr val="dk1"/>
              </a:buClr>
              <a:buSzPct val="100000"/>
              <a:buFont typeface="Times New Roman"/>
              <a:buChar char="•"/>
              <a:defRPr sz="3900" b="0" i="0" u="none" strike="noStrike" cap="none">
                <a:solidFill>
                  <a:schemeClr val="dk1"/>
                </a:solidFill>
                <a:latin typeface="Times New Roman"/>
                <a:ea typeface="Times New Roman"/>
                <a:cs typeface="Times New Roman"/>
                <a:sym typeface="Times New Roman"/>
              </a:defRPr>
            </a:lvl1pPr>
            <a:lvl2pPr marL="901700" marR="0" lvl="1" indent="-139700" algn="l" rtl="0">
              <a:spcBef>
                <a:spcPts val="680"/>
              </a:spcBef>
              <a:spcAft>
                <a:spcPts val="0"/>
              </a:spcAft>
              <a:buClr>
                <a:schemeClr val="dk1"/>
              </a:buClr>
              <a:buSzPct val="100000"/>
              <a:buFont typeface="Times New Roman"/>
              <a:buChar char="–"/>
              <a:defRPr sz="3400" b="0" i="0" u="none" strike="noStrike" cap="none">
                <a:solidFill>
                  <a:schemeClr val="dk1"/>
                </a:solidFill>
                <a:latin typeface="Times New Roman"/>
                <a:ea typeface="Times New Roman"/>
                <a:cs typeface="Times New Roman"/>
                <a:sym typeface="Times New Roman"/>
              </a:defRPr>
            </a:lvl2pPr>
            <a:lvl3pPr marL="1387475" marR="0" lvl="2" indent="-98425" algn="l" rtl="0">
              <a:spcBef>
                <a:spcPts val="580"/>
              </a:spcBef>
              <a:spcAft>
                <a:spcPts val="0"/>
              </a:spcAft>
              <a:buClr>
                <a:schemeClr val="dk1"/>
              </a:buClr>
              <a:buSzPct val="100000"/>
              <a:buFont typeface="Times New Roman"/>
              <a:buChar char="•"/>
              <a:defRPr sz="2900" b="0" i="0" u="none" strike="noStrike" cap="none">
                <a:solidFill>
                  <a:schemeClr val="dk1"/>
                </a:solidFill>
                <a:latin typeface="Times New Roman"/>
                <a:ea typeface="Times New Roman"/>
                <a:cs typeface="Times New Roman"/>
                <a:sym typeface="Times New Roman"/>
              </a:defRPr>
            </a:lvl3pPr>
            <a:lvl4pPr marL="1943100" marR="0" lvl="3" indent="-1270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4pPr>
            <a:lvl5pPr marL="2498725" marR="0" lvl="4"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5pPr>
            <a:lvl6pPr marL="2955925" marR="0" lvl="5"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6pPr>
            <a:lvl7pPr marL="3413125" marR="0" lvl="6"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7pPr>
            <a:lvl8pPr marL="3870325" marR="0" lvl="7"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8pPr>
            <a:lvl9pPr marL="4327525" marR="0" lvl="8"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4" name="Shape 24"/>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828675" y="744537"/>
            <a:ext cx="9391649" cy="1397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29" name="Shape 29"/>
          <p:cNvSpPr txBox="1">
            <a:spLocks noGrp="1"/>
          </p:cNvSpPr>
          <p:nvPr>
            <p:ph type="body" idx="1"/>
          </p:nvPr>
        </p:nvSpPr>
        <p:spPr>
          <a:xfrm rot="5400000">
            <a:off x="3009900" y="239711"/>
            <a:ext cx="5029199" cy="9391649"/>
          </a:xfrm>
          <a:prstGeom prst="rect">
            <a:avLst/>
          </a:prstGeom>
          <a:noFill/>
          <a:ln>
            <a:noFill/>
          </a:ln>
        </p:spPr>
        <p:txBody>
          <a:bodyPr lIns="91425" tIns="91425" rIns="91425" bIns="91425" anchor="t" anchorCtr="0"/>
          <a:lstStyle>
            <a:lvl1pPr marL="415925" marR="0" lvl="0" indent="-168275" algn="l" rtl="0">
              <a:spcBef>
                <a:spcPts val="780"/>
              </a:spcBef>
              <a:spcAft>
                <a:spcPts val="0"/>
              </a:spcAft>
              <a:buClr>
                <a:schemeClr val="dk1"/>
              </a:buClr>
              <a:buSzPct val="100000"/>
              <a:buFont typeface="Times New Roman"/>
              <a:buChar char="•"/>
              <a:defRPr sz="3900" b="0" i="0" u="none" strike="noStrike" cap="none">
                <a:solidFill>
                  <a:schemeClr val="dk1"/>
                </a:solidFill>
                <a:latin typeface="Times New Roman"/>
                <a:ea typeface="Times New Roman"/>
                <a:cs typeface="Times New Roman"/>
                <a:sym typeface="Times New Roman"/>
              </a:defRPr>
            </a:lvl1pPr>
            <a:lvl2pPr marL="901700" marR="0" lvl="1" indent="-139700" algn="l" rtl="0">
              <a:spcBef>
                <a:spcPts val="680"/>
              </a:spcBef>
              <a:spcAft>
                <a:spcPts val="0"/>
              </a:spcAft>
              <a:buClr>
                <a:schemeClr val="dk1"/>
              </a:buClr>
              <a:buSzPct val="100000"/>
              <a:buFont typeface="Times New Roman"/>
              <a:buChar char="–"/>
              <a:defRPr sz="3400" b="0" i="0" u="none" strike="noStrike" cap="none">
                <a:solidFill>
                  <a:schemeClr val="dk1"/>
                </a:solidFill>
                <a:latin typeface="Times New Roman"/>
                <a:ea typeface="Times New Roman"/>
                <a:cs typeface="Times New Roman"/>
                <a:sym typeface="Times New Roman"/>
              </a:defRPr>
            </a:lvl2pPr>
            <a:lvl3pPr marL="1387475" marR="0" lvl="2" indent="-98425" algn="l" rtl="0">
              <a:spcBef>
                <a:spcPts val="580"/>
              </a:spcBef>
              <a:spcAft>
                <a:spcPts val="0"/>
              </a:spcAft>
              <a:buClr>
                <a:schemeClr val="dk1"/>
              </a:buClr>
              <a:buSzPct val="100000"/>
              <a:buFont typeface="Times New Roman"/>
              <a:buChar char="•"/>
              <a:defRPr sz="2900" b="0" i="0" u="none" strike="noStrike" cap="none">
                <a:solidFill>
                  <a:schemeClr val="dk1"/>
                </a:solidFill>
                <a:latin typeface="Times New Roman"/>
                <a:ea typeface="Times New Roman"/>
                <a:cs typeface="Times New Roman"/>
                <a:sym typeface="Times New Roman"/>
              </a:defRPr>
            </a:lvl3pPr>
            <a:lvl4pPr marL="1943100" marR="0" lvl="3" indent="-1270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4pPr>
            <a:lvl5pPr marL="2498725" marR="0" lvl="4"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5pPr>
            <a:lvl6pPr marL="2955925" marR="0" lvl="5"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6pPr>
            <a:lvl7pPr marL="3413125" marR="0" lvl="6"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7pPr>
            <a:lvl8pPr marL="3870325" marR="0" lvl="7"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8pPr>
            <a:lvl9pPr marL="4327525" marR="0" lvl="8"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2165350" y="5867400"/>
            <a:ext cx="6629400" cy="6921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35" name="Shape 35"/>
          <p:cNvSpPr>
            <a:spLocks noGrp="1"/>
          </p:cNvSpPr>
          <p:nvPr>
            <p:ph type="pic" idx="2"/>
          </p:nvPr>
        </p:nvSpPr>
        <p:spPr>
          <a:xfrm>
            <a:off x="2165350" y="749300"/>
            <a:ext cx="6629400" cy="5029199"/>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Times New Roman"/>
              <a:buNone/>
              <a:defRPr sz="3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560"/>
              </a:spcBef>
              <a:spcAft>
                <a:spcPts val="0"/>
              </a:spcAft>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6" name="Shape 36"/>
          <p:cNvSpPr txBox="1">
            <a:spLocks noGrp="1"/>
          </p:cNvSpPr>
          <p:nvPr>
            <p:ph type="body" idx="1"/>
          </p:nvPr>
        </p:nvSpPr>
        <p:spPr>
          <a:xfrm>
            <a:off x="2165350" y="6559550"/>
            <a:ext cx="6629400" cy="984250"/>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552450" y="333375"/>
            <a:ext cx="3635374" cy="1420812"/>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42" name="Shape 42"/>
          <p:cNvSpPr txBox="1">
            <a:spLocks noGrp="1"/>
          </p:cNvSpPr>
          <p:nvPr>
            <p:ph type="body" idx="1"/>
          </p:nvPr>
        </p:nvSpPr>
        <p:spPr>
          <a:xfrm>
            <a:off x="4319587" y="333375"/>
            <a:ext cx="6176962" cy="7154863"/>
          </a:xfrm>
          <a:prstGeom prst="rect">
            <a:avLst/>
          </a:prstGeom>
          <a:noFill/>
          <a:ln>
            <a:noFill/>
          </a:ln>
        </p:spPr>
        <p:txBody>
          <a:bodyPr lIns="91425" tIns="91425" rIns="91425" bIns="91425" anchor="t" anchorCtr="0"/>
          <a:lstStyle>
            <a:lvl1pPr marL="415925" marR="0" lvl="0" indent="-212725" algn="l" rtl="0">
              <a:spcBef>
                <a:spcPts val="640"/>
              </a:spcBef>
              <a:spcAft>
                <a:spcPts val="0"/>
              </a:spcAft>
              <a:buClr>
                <a:schemeClr val="dk1"/>
              </a:buClr>
              <a:buSzPct val="1000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01700" marR="0" lvl="1" indent="-177800"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87475" marR="0" lvl="2" indent="-13017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943100" marR="0" lvl="3" indent="-1524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498725" marR="0" lvl="4" indent="-16192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955925" marR="0" lvl="5" indent="-16192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413125" marR="0" lvl="6" indent="-16192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870325" marR="0" lvl="7" indent="-16192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327525" marR="0" lvl="8" indent="-16192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2"/>
          </p:nvPr>
        </p:nvSpPr>
        <p:spPr>
          <a:xfrm>
            <a:off x="552450" y="1754188"/>
            <a:ext cx="3635374" cy="5734050"/>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828675" y="744537"/>
            <a:ext cx="9391649" cy="1397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49" name="Shape 49"/>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552450" y="334962"/>
            <a:ext cx="9944099" cy="1397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54" name="Shape 54"/>
          <p:cNvSpPr txBox="1">
            <a:spLocks noGrp="1"/>
          </p:cNvSpPr>
          <p:nvPr>
            <p:ph type="body" idx="1"/>
          </p:nvPr>
        </p:nvSpPr>
        <p:spPr>
          <a:xfrm>
            <a:off x="552450" y="1876425"/>
            <a:ext cx="4881562" cy="781049"/>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55" name="Shape 55"/>
          <p:cNvSpPr txBox="1">
            <a:spLocks noGrp="1"/>
          </p:cNvSpPr>
          <p:nvPr>
            <p:ph type="body" idx="2"/>
          </p:nvPr>
        </p:nvSpPr>
        <p:spPr>
          <a:xfrm>
            <a:off x="552450" y="2657475"/>
            <a:ext cx="4881562" cy="4830762"/>
          </a:xfrm>
          <a:prstGeom prst="rect">
            <a:avLst/>
          </a:prstGeom>
          <a:noFill/>
          <a:ln>
            <a:noFill/>
          </a:ln>
        </p:spPr>
        <p:txBody>
          <a:bodyPr lIns="91425" tIns="91425" rIns="91425" bIns="91425" anchor="t" anchorCtr="0"/>
          <a:lstStyle>
            <a:lvl1pPr marL="415925" marR="0" lvl="0" indent="-263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1pPr>
            <a:lvl2pPr marL="901700" marR="0" lvl="1" indent="-228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87475" marR="0" lvl="2" indent="-168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943100" marR="0" lvl="3" indent="-1778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498725" marR="0" lvl="4"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955925" marR="0" lvl="5"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413125" marR="0" lvl="6"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870325" marR="0" lvl="7"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327525" marR="0" lvl="8"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body" idx="3"/>
          </p:nvPr>
        </p:nvSpPr>
        <p:spPr>
          <a:xfrm>
            <a:off x="5613400" y="1876425"/>
            <a:ext cx="4883149" cy="781049"/>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body" idx="4"/>
          </p:nvPr>
        </p:nvSpPr>
        <p:spPr>
          <a:xfrm>
            <a:off x="5613400" y="2657475"/>
            <a:ext cx="4883149" cy="4830762"/>
          </a:xfrm>
          <a:prstGeom prst="rect">
            <a:avLst/>
          </a:prstGeom>
          <a:noFill/>
          <a:ln>
            <a:noFill/>
          </a:ln>
        </p:spPr>
        <p:txBody>
          <a:bodyPr lIns="91425" tIns="91425" rIns="91425" bIns="91425" anchor="t" anchorCtr="0"/>
          <a:lstStyle>
            <a:lvl1pPr marL="415925" marR="0" lvl="0" indent="-263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1pPr>
            <a:lvl2pPr marL="901700" marR="0" lvl="1" indent="-2286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87475" marR="0" lvl="2" indent="-168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943100" marR="0" lvl="3" indent="-17780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498725" marR="0" lvl="4"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955925" marR="0" lvl="5"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413125" marR="0" lvl="6"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870325" marR="0" lvl="7"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327525" marR="0" lvl="8" indent="-18732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8" name="Shape 58"/>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28675" y="744537"/>
            <a:ext cx="9391649" cy="1397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63" name="Shape 63"/>
          <p:cNvSpPr txBox="1">
            <a:spLocks noGrp="1"/>
          </p:cNvSpPr>
          <p:nvPr>
            <p:ph type="body" idx="1"/>
          </p:nvPr>
        </p:nvSpPr>
        <p:spPr>
          <a:xfrm>
            <a:off x="828675" y="2420938"/>
            <a:ext cx="4619625" cy="5029199"/>
          </a:xfrm>
          <a:prstGeom prst="rect">
            <a:avLst/>
          </a:prstGeom>
          <a:noFill/>
          <a:ln>
            <a:noFill/>
          </a:ln>
        </p:spPr>
        <p:txBody>
          <a:bodyPr lIns="91425" tIns="91425" rIns="91425" bIns="91425" anchor="t" anchorCtr="0"/>
          <a:lstStyle>
            <a:lvl1pPr marL="415925" marR="0" lvl="0" indent="-238125"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1pPr>
            <a:lvl2pPr marL="901700" marR="0" lvl="1" indent="-203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87475" marR="0" lvl="2" indent="-155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943100" marR="0" lvl="3" indent="-1651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498725" marR="0" lvl="4"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955925" marR="0" lvl="5"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3413125" marR="0" lvl="6"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870325" marR="0" lvl="7"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4327525" marR="0" lvl="8"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4" name="Shape 64"/>
          <p:cNvSpPr txBox="1">
            <a:spLocks noGrp="1"/>
          </p:cNvSpPr>
          <p:nvPr>
            <p:ph type="body" idx="2"/>
          </p:nvPr>
        </p:nvSpPr>
        <p:spPr>
          <a:xfrm>
            <a:off x="5600700" y="2420938"/>
            <a:ext cx="4619625" cy="5029199"/>
          </a:xfrm>
          <a:prstGeom prst="rect">
            <a:avLst/>
          </a:prstGeom>
          <a:noFill/>
          <a:ln>
            <a:noFill/>
          </a:ln>
        </p:spPr>
        <p:txBody>
          <a:bodyPr lIns="91425" tIns="91425" rIns="91425" bIns="91425" anchor="t" anchorCtr="0"/>
          <a:lstStyle>
            <a:lvl1pPr marL="415925" marR="0" lvl="0" indent="-238125"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1pPr>
            <a:lvl2pPr marL="901700" marR="0" lvl="1" indent="-203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387475" marR="0" lvl="2" indent="-155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943100" marR="0" lvl="3" indent="-1651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2498725" marR="0" lvl="4"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955925" marR="0" lvl="5"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3413125" marR="0" lvl="6"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870325" marR="0" lvl="7"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4327525" marR="0" lvl="8" indent="-17462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73125" y="5386387"/>
            <a:ext cx="9391649" cy="166528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70" name="Shape 70"/>
          <p:cNvSpPr txBox="1">
            <a:spLocks noGrp="1"/>
          </p:cNvSpPr>
          <p:nvPr>
            <p:ph type="body" idx="1"/>
          </p:nvPr>
        </p:nvSpPr>
        <p:spPr>
          <a:xfrm>
            <a:off x="873125" y="3552825"/>
            <a:ext cx="9391649" cy="1833563"/>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a:solidFill>
                  <a:schemeClr val="dk1"/>
                </a:solidFill>
                <a:latin typeface="Times New Roman"/>
                <a:ea typeface="Times New Roman"/>
                <a:cs typeface="Times New Roman"/>
                <a:sym typeface="Times New Roman"/>
              </a:rPr>
              <a:t>‹Nº›</a:t>
            </a:fld>
            <a:endParaRPr lang="en-US" sz="1700" b="0" i="0" u="none">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theme" Target="../theme/theme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28675" y="744537"/>
            <a:ext cx="9391649" cy="1397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5300" b="0" i="0" u="none" strike="noStrike" cap="none">
                <a:solidFill>
                  <a:schemeClr val="dk2"/>
                </a:solidFill>
                <a:latin typeface="Times New Roman"/>
                <a:ea typeface="Times New Roman"/>
                <a:cs typeface="Times New Roman"/>
                <a:sym typeface="Times New Roman"/>
              </a:defRPr>
            </a:lvl9pPr>
          </a:lstStyle>
          <a:p>
            <a:endParaRPr/>
          </a:p>
        </p:txBody>
      </p:sp>
      <p:sp>
        <p:nvSpPr>
          <p:cNvPr id="7" name="Shape 7"/>
          <p:cNvSpPr txBox="1">
            <a:spLocks noGrp="1"/>
          </p:cNvSpPr>
          <p:nvPr>
            <p:ph type="body" idx="1"/>
          </p:nvPr>
        </p:nvSpPr>
        <p:spPr>
          <a:xfrm>
            <a:off x="828675" y="2420936"/>
            <a:ext cx="9391649" cy="5029199"/>
          </a:xfrm>
          <a:prstGeom prst="rect">
            <a:avLst/>
          </a:prstGeom>
          <a:noFill/>
          <a:ln>
            <a:noFill/>
          </a:ln>
        </p:spPr>
        <p:txBody>
          <a:bodyPr lIns="91425" tIns="91425" rIns="91425" bIns="91425" anchor="t" anchorCtr="0"/>
          <a:lstStyle>
            <a:lvl1pPr marL="415925" marR="0" lvl="0" indent="-168275" algn="l" rtl="0">
              <a:spcBef>
                <a:spcPts val="780"/>
              </a:spcBef>
              <a:spcAft>
                <a:spcPts val="0"/>
              </a:spcAft>
              <a:buClr>
                <a:schemeClr val="dk1"/>
              </a:buClr>
              <a:buSzPct val="100000"/>
              <a:buFont typeface="Times New Roman"/>
              <a:buChar char="•"/>
              <a:defRPr sz="3900" b="0" i="0" u="none" strike="noStrike" cap="none">
                <a:solidFill>
                  <a:schemeClr val="dk1"/>
                </a:solidFill>
                <a:latin typeface="Times New Roman"/>
                <a:ea typeface="Times New Roman"/>
                <a:cs typeface="Times New Roman"/>
                <a:sym typeface="Times New Roman"/>
              </a:defRPr>
            </a:lvl1pPr>
            <a:lvl2pPr marL="901700" marR="0" lvl="1" indent="-139700" algn="l" rtl="0">
              <a:spcBef>
                <a:spcPts val="680"/>
              </a:spcBef>
              <a:spcAft>
                <a:spcPts val="0"/>
              </a:spcAft>
              <a:buClr>
                <a:schemeClr val="dk1"/>
              </a:buClr>
              <a:buSzPct val="100000"/>
              <a:buFont typeface="Times New Roman"/>
              <a:buChar char="–"/>
              <a:defRPr sz="3400" b="0" i="0" u="none" strike="noStrike" cap="none">
                <a:solidFill>
                  <a:schemeClr val="dk1"/>
                </a:solidFill>
                <a:latin typeface="Times New Roman"/>
                <a:ea typeface="Times New Roman"/>
                <a:cs typeface="Times New Roman"/>
                <a:sym typeface="Times New Roman"/>
              </a:defRPr>
            </a:lvl2pPr>
            <a:lvl3pPr marL="1387475" marR="0" lvl="2" indent="-98425" algn="l" rtl="0">
              <a:spcBef>
                <a:spcPts val="580"/>
              </a:spcBef>
              <a:spcAft>
                <a:spcPts val="0"/>
              </a:spcAft>
              <a:buClr>
                <a:schemeClr val="dk1"/>
              </a:buClr>
              <a:buSzPct val="100000"/>
              <a:buFont typeface="Times New Roman"/>
              <a:buChar char="•"/>
              <a:defRPr sz="2900" b="0" i="0" u="none" strike="noStrike" cap="none">
                <a:solidFill>
                  <a:schemeClr val="dk1"/>
                </a:solidFill>
                <a:latin typeface="Times New Roman"/>
                <a:ea typeface="Times New Roman"/>
                <a:cs typeface="Times New Roman"/>
                <a:sym typeface="Times New Roman"/>
              </a:defRPr>
            </a:lvl3pPr>
            <a:lvl4pPr marL="1943100" marR="0" lvl="3" indent="-1270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4pPr>
            <a:lvl5pPr marL="2498725" marR="0" lvl="4"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5pPr>
            <a:lvl6pPr marL="2955925" marR="0" lvl="5"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6pPr>
            <a:lvl7pPr marL="3413125" marR="0" lvl="6"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7pPr>
            <a:lvl8pPr marL="3870325" marR="0" lvl="7"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8pPr>
            <a:lvl9pPr marL="4327525" marR="0" lvl="8" indent="-136525"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 name="Shape 8"/>
          <p:cNvSpPr txBox="1">
            <a:spLocks noGrp="1"/>
          </p:cNvSpPr>
          <p:nvPr>
            <p:ph type="dt" idx="10"/>
          </p:nvPr>
        </p:nvSpPr>
        <p:spPr>
          <a:xfrm>
            <a:off x="828675" y="7637461"/>
            <a:ext cx="2301874"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3775075" y="7637461"/>
            <a:ext cx="3498850" cy="55879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1pPr>
            <a:lvl2pPr marL="457200" marR="0" lvl="1"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2pPr>
            <a:lvl3pPr marL="914400" marR="0" lvl="2"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3pPr>
            <a:lvl4pPr marL="1371600" marR="0" lvl="3"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4pPr>
            <a:lvl5pPr marL="1828800" marR="0" lvl="4"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5pPr>
            <a:lvl6pPr marL="2286000" marR="0" lvl="5"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6pPr>
            <a:lvl7pPr marL="3200400" marR="0" lvl="6"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7pPr>
            <a:lvl8pPr marL="4572000" marR="0" lvl="7"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8pPr>
            <a:lvl9pPr marL="6400800" marR="0" lvl="8" indent="0" algn="r" rtl="0">
              <a:lnSpc>
                <a:spcPct val="100000"/>
              </a:lnSpc>
              <a:spcBef>
                <a:spcPts val="0"/>
              </a:spcBef>
              <a:spcAft>
                <a:spcPts val="0"/>
              </a:spcAft>
              <a:buNone/>
              <a:defRPr sz="800" b="1"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7918450" y="7637461"/>
            <a:ext cx="2301874" cy="558799"/>
          </a:xfrm>
          <a:prstGeom prst="rect">
            <a:avLst/>
          </a:prstGeom>
          <a:noFill/>
          <a:ln>
            <a:noFill/>
          </a:ln>
        </p:spPr>
        <p:txBody>
          <a:bodyPr lIns="111025" tIns="55500" rIns="111025" bIns="555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n-US" sz="1700" b="0" i="0" u="none" strike="noStrike" cap="none">
                <a:solidFill>
                  <a:schemeClr val="dk1"/>
                </a:solidFill>
                <a:latin typeface="Times New Roman"/>
                <a:ea typeface="Times New Roman"/>
                <a:cs typeface="Times New Roman"/>
                <a:sym typeface="Times New Roman"/>
              </a:rPr>
              <a:t>‹Nº›</a:t>
            </a:fld>
            <a:endParaRPr lang="en-US" sz="17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2" Type="http://schemas.openxmlformats.org/officeDocument/2006/relationships/slide" Target="slide22.xml"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2" Type="http://schemas.openxmlformats.org/officeDocument/2006/relationships/slide" Target="slide22.xml"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2" Type="http://schemas.openxmlformats.org/officeDocument/2006/relationships/slide" Target="slide22.xml"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Relationship Id="rId2" Type="http://schemas.openxmlformats.org/officeDocument/2006/relationships/slide" Target="slide22.xml"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Relationship Id="rId2" Type="http://schemas.openxmlformats.org/officeDocument/2006/relationships/slide" Target="slide42.xml"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8.xml"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9.xml"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11.xml"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Relationship Id="rId3" Type="http://schemas.openxmlformats.org/officeDocument/2006/relationships/slide" Target="slide42.xml" /><Relationship Id="rId2" Type="http://schemas.openxmlformats.org/officeDocument/2006/relationships/notesSlide" Target="../notesSlides/notesSlide13.xml"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ChangeArrowheads="1"/>
          </p:cNvSpPr>
          <p:nvPr/>
        </p:nvSpPr>
        <p:spPr bwMode="auto">
          <a:xfrm>
            <a:off x="1239838" y="2355537"/>
            <a:ext cx="8569325" cy="2635878"/>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endParaRPr lang="es-AR" altLang="es-AR" sz="2000" dirty="0">
              <a:solidFill>
                <a:schemeClr val="bg1"/>
              </a:solidFill>
              <a:latin typeface="Arial" panose="020B0604020202020204" pitchFamily="34" charset="0"/>
            </a:endParaRPr>
          </a:p>
          <a:p>
            <a:pPr algn="ctr" eaLnBrk="1" hangingPunct="1">
              <a:spcBef>
                <a:spcPct val="0"/>
              </a:spcBef>
              <a:buFontTx/>
              <a:buNone/>
            </a:pPr>
            <a:r>
              <a:rPr lang="es-AR" altLang="es-AR" sz="3600" b="1" dirty="0">
                <a:solidFill>
                  <a:schemeClr val="bg1"/>
                </a:solidFill>
                <a:latin typeface="Arial" panose="020B0604020202020204" pitchFamily="34" charset="0"/>
              </a:rPr>
              <a:t>LEY DE PROCEDIMIENTO TRIBUTARIO</a:t>
            </a:r>
          </a:p>
          <a:p>
            <a:pPr algn="ctr" eaLnBrk="1" hangingPunct="1">
              <a:spcBef>
                <a:spcPct val="0"/>
              </a:spcBef>
              <a:buFontTx/>
              <a:buNone/>
            </a:pPr>
            <a:r>
              <a:rPr lang="es-AR" altLang="es-AR" sz="3600" b="1" dirty="0">
                <a:solidFill>
                  <a:schemeClr val="bg1"/>
                </a:solidFill>
                <a:latin typeface="Arial" panose="020B0604020202020204" pitchFamily="34" charset="0"/>
              </a:rPr>
              <a:t>LEY 11.683</a:t>
            </a:r>
          </a:p>
          <a:p>
            <a:pPr algn="ctr" eaLnBrk="1" hangingPunct="1">
              <a:spcBef>
                <a:spcPct val="0"/>
              </a:spcBef>
              <a:buFontTx/>
              <a:buNone/>
            </a:pPr>
            <a:endParaRPr lang="es-AR" altLang="es-AR" sz="3600" dirty="0">
              <a:solidFill>
                <a:schemeClr val="bg1"/>
              </a:solidFill>
              <a:latin typeface="Arial" panose="020B0604020202020204" pitchFamily="34" charset="0"/>
            </a:endParaRPr>
          </a:p>
        </p:txBody>
      </p:sp>
      <p:sp>
        <p:nvSpPr>
          <p:cNvPr id="21507" name="Marcador de pie de página 1"/>
          <p:cNvSpPr txBox="1">
            <a:spLocks noChangeArrowheads="1"/>
          </p:cNvSpPr>
          <p:nvPr/>
        </p:nvSpPr>
        <p:spPr bwMode="auto">
          <a:xfrm>
            <a:off x="2571750" y="7823200"/>
            <a:ext cx="6265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Tree>
    <p:extLst>
      <p:ext uri="{BB962C8B-B14F-4D97-AF65-F5344CB8AC3E}">
        <p14:creationId xmlns:p14="http://schemas.microsoft.com/office/powerpoint/2010/main" val="631523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3555" name="Rectangle 9"/>
          <p:cNvSpPr>
            <a:spLocks noChangeArrowheads="1"/>
          </p:cNvSpPr>
          <p:nvPr/>
        </p:nvSpPr>
        <p:spPr bwMode="auto">
          <a:xfrm>
            <a:off x="411932" y="3901189"/>
            <a:ext cx="10297144" cy="2882099"/>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dirty="0">
                <a:solidFill>
                  <a:srgbClr val="FFFFFF"/>
                </a:solidFill>
                <a:latin typeface="Arial" panose="020B0604020202020204" pitchFamily="34" charset="0"/>
              </a:rPr>
              <a:t>c) Los agentes de retención por el tributo que </a:t>
            </a:r>
            <a:r>
              <a:rPr lang="es-AR" altLang="es-AR" sz="2000" b="1" u="sng" dirty="0">
                <a:solidFill>
                  <a:srgbClr val="FFFFFF"/>
                </a:solidFill>
                <a:latin typeface="Arial" panose="020B0604020202020204" pitchFamily="34" charset="0"/>
              </a:rPr>
              <a:t>omitieron retener</a:t>
            </a:r>
            <a:r>
              <a:rPr lang="es-AR" altLang="es-AR" sz="2000" dirty="0">
                <a:solidFill>
                  <a:srgbClr val="FFFFFF"/>
                </a:solidFill>
                <a:latin typeface="Arial" panose="020B0604020202020204" pitchFamily="34" charset="0"/>
              </a:rPr>
              <a:t>, una vez vencido el plazo de quince (15) días de la fecha en que correspondía efectuar la retención, </a:t>
            </a:r>
            <a:r>
              <a:rPr lang="es-AR" altLang="es-AR" sz="2000" b="1" u="sng" dirty="0">
                <a:solidFill>
                  <a:srgbClr val="FFFFFF"/>
                </a:solidFill>
                <a:latin typeface="Arial" panose="020B0604020202020204" pitchFamily="34" charset="0"/>
              </a:rPr>
              <a:t>si no acreditaren que los contribuyentes han abonado el gravamen</a:t>
            </a:r>
            <a:r>
              <a:rPr lang="es-AR" altLang="es-AR" sz="2000" dirty="0">
                <a:solidFill>
                  <a:srgbClr val="FFFFFF"/>
                </a:solidFill>
                <a:latin typeface="Arial" panose="020B0604020202020204" pitchFamily="34" charset="0"/>
              </a:rPr>
              <a:t>, y sin perjuicio de la obligación solidaria de los contribuyentes para abonar el impuesto no retenido desde el vencimiento del plazo señalado.</a:t>
            </a:r>
          </a:p>
          <a:p>
            <a:pPr algn="just" eaLnBrk="1" hangingPunct="1">
              <a:spcBef>
                <a:spcPct val="0"/>
              </a:spcBef>
              <a:buFontTx/>
              <a:buNone/>
            </a:pPr>
            <a:r>
              <a:rPr lang="es-AR" altLang="es-AR" sz="2000" dirty="0">
                <a:solidFill>
                  <a:srgbClr val="FFFFFF"/>
                </a:solidFill>
                <a:latin typeface="Arial" panose="020B0604020202020204" pitchFamily="34" charset="0"/>
              </a:rPr>
              <a:t>Asimismo, los agentes de retención son responsables por el </a:t>
            </a:r>
            <a:r>
              <a:rPr lang="es-AR" altLang="es-AR" sz="2000" b="1" u="sng" dirty="0">
                <a:solidFill>
                  <a:srgbClr val="FFFFFF"/>
                </a:solidFill>
                <a:latin typeface="Arial" panose="020B0604020202020204" pitchFamily="34" charset="0"/>
              </a:rPr>
              <a:t>tributo retenido que dejaron de ingresar a la </a:t>
            </a:r>
            <a:r>
              <a:rPr lang="es-AR" altLang="es-AR" sz="2000" b="1" u="sng" dirty="0" err="1">
                <a:solidFill>
                  <a:srgbClr val="FFFFFF"/>
                </a:solidFill>
                <a:latin typeface="Arial" panose="020B0604020202020204" pitchFamily="34" charset="0"/>
              </a:rPr>
              <a:t>Afip</a:t>
            </a:r>
            <a:r>
              <a:rPr lang="es-AR" altLang="es-AR" sz="2000" dirty="0">
                <a:solidFill>
                  <a:srgbClr val="FFFFFF"/>
                </a:solidFill>
                <a:latin typeface="Arial" panose="020B0604020202020204" pitchFamily="34" charset="0"/>
              </a:rPr>
              <a:t>, en la forma y plazo previstos por las leyes respectivas.</a:t>
            </a:r>
          </a:p>
          <a:p>
            <a:pPr algn="just" eaLnBrk="1" hangingPunct="1">
              <a:spcBef>
                <a:spcPct val="0"/>
              </a:spcBef>
              <a:buFontTx/>
              <a:buNone/>
            </a:pPr>
            <a:r>
              <a:rPr lang="es-AR" altLang="es-AR" sz="2000" dirty="0">
                <a:solidFill>
                  <a:srgbClr val="FFFFFF"/>
                </a:solidFill>
                <a:latin typeface="Arial" panose="020B0604020202020204" pitchFamily="34" charset="0"/>
              </a:rPr>
              <a:t>La AFIP podrá fijar otros plazos generales de ingreso cuando las circunstancias lo hicieran conveniente a los fines de la recaudación o del control de la deuda.</a:t>
            </a:r>
          </a:p>
        </p:txBody>
      </p:sp>
      <p:sp>
        <p:nvSpPr>
          <p:cNvPr id="23560" name="Marcador de pie de página 1"/>
          <p:cNvSpPr txBox="1">
            <a:spLocks noChangeArrowheads="1"/>
          </p:cNvSpPr>
          <p:nvPr/>
        </p:nvSpPr>
        <p:spPr bwMode="auto">
          <a:xfrm>
            <a:off x="2614613" y="76469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10" name="Rectangle 9"/>
          <p:cNvSpPr>
            <a:spLocks noChangeArrowheads="1"/>
          </p:cNvSpPr>
          <p:nvPr/>
        </p:nvSpPr>
        <p:spPr bwMode="auto">
          <a:xfrm>
            <a:off x="411932" y="1859416"/>
            <a:ext cx="10297144" cy="1035440"/>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dirty="0">
                <a:solidFill>
                  <a:srgbClr val="FFFFFF"/>
                </a:solidFill>
                <a:latin typeface="Arial" panose="020B0604020202020204" pitchFamily="34" charset="0"/>
              </a:rPr>
              <a:t>Responden con sus </a:t>
            </a:r>
            <a:r>
              <a:rPr lang="es-AR" altLang="es-AR" sz="2000" b="1" u="sng" dirty="0">
                <a:solidFill>
                  <a:srgbClr val="FFFFFF"/>
                </a:solidFill>
                <a:latin typeface="Arial" panose="020B0604020202020204" pitchFamily="34" charset="0"/>
              </a:rPr>
              <a:t>bienes propios y solidariamente con los deudores del tributo </a:t>
            </a:r>
            <a:r>
              <a:rPr lang="es-AR" altLang="es-AR" sz="2000" dirty="0">
                <a:solidFill>
                  <a:srgbClr val="FFFFFF"/>
                </a:solidFill>
                <a:latin typeface="Arial" panose="020B0604020202020204" pitchFamily="34" charset="0"/>
              </a:rPr>
              <a:t>y, si los hubiere, con otros responsables del mismo gravamen, sin perjuicio de las sanciones correspondientes a las infracciones cometidas:</a:t>
            </a:r>
          </a:p>
        </p:txBody>
      </p:sp>
      <p:sp>
        <p:nvSpPr>
          <p:cNvPr id="11" name="Rectangle 9"/>
          <p:cNvSpPr>
            <a:spLocks noChangeArrowheads="1"/>
          </p:cNvSpPr>
          <p:nvPr/>
        </p:nvSpPr>
        <p:spPr bwMode="auto">
          <a:xfrm>
            <a:off x="411932" y="3031289"/>
            <a:ext cx="10297144" cy="727663"/>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dirty="0">
                <a:solidFill>
                  <a:srgbClr val="FFFFFF"/>
                </a:solidFill>
                <a:latin typeface="Arial" panose="020B0604020202020204" pitchFamily="34" charset="0"/>
              </a:rPr>
              <a:t>a)</a:t>
            </a:r>
          </a:p>
          <a:p>
            <a:pPr algn="just" eaLnBrk="1" hangingPunct="1">
              <a:spcBef>
                <a:spcPct val="0"/>
              </a:spcBef>
              <a:buFontTx/>
              <a:buNone/>
            </a:pPr>
            <a:r>
              <a:rPr lang="es-AR" altLang="es-AR" sz="2000" dirty="0">
                <a:solidFill>
                  <a:srgbClr val="FFFFFF"/>
                </a:solidFill>
                <a:latin typeface="Arial" panose="020B0604020202020204" pitchFamily="34" charset="0"/>
              </a:rPr>
              <a:t>b)</a:t>
            </a:r>
          </a:p>
        </p:txBody>
      </p:sp>
      <p:sp>
        <p:nvSpPr>
          <p:cNvPr id="12" name="Rectangle 9"/>
          <p:cNvSpPr>
            <a:spLocks noChangeArrowheads="1"/>
          </p:cNvSpPr>
          <p:nvPr/>
        </p:nvSpPr>
        <p:spPr bwMode="auto">
          <a:xfrm>
            <a:off x="454145" y="6919721"/>
            <a:ext cx="10297144" cy="727663"/>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dirty="0">
                <a:solidFill>
                  <a:srgbClr val="FFFFFF"/>
                </a:solidFill>
                <a:latin typeface="Arial" panose="020B0604020202020204" pitchFamily="34" charset="0"/>
              </a:rPr>
              <a:t>d) </a:t>
            </a:r>
          </a:p>
          <a:p>
            <a:pPr algn="just" eaLnBrk="1" hangingPunct="1">
              <a:spcBef>
                <a:spcPct val="0"/>
              </a:spcBef>
              <a:buFontTx/>
              <a:buNone/>
            </a:pPr>
            <a:r>
              <a:rPr lang="es-AR" altLang="es-AR" sz="2000" dirty="0">
                <a:solidFill>
                  <a:srgbClr val="FFFFFF"/>
                </a:solidFill>
                <a:latin typeface="Arial" panose="020B0604020202020204" pitchFamily="34" charset="0"/>
              </a:rPr>
              <a:t>e)</a:t>
            </a:r>
          </a:p>
        </p:txBody>
      </p:sp>
      <p:sp>
        <p:nvSpPr>
          <p:cNvPr id="14" name="Rectangle 9"/>
          <p:cNvSpPr>
            <a:spLocks noChangeArrowheads="1"/>
          </p:cNvSpPr>
          <p:nvPr/>
        </p:nvSpPr>
        <p:spPr bwMode="auto">
          <a:xfrm>
            <a:off x="411932" y="1322841"/>
            <a:ext cx="27588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dirty="0">
                <a:solidFill>
                  <a:schemeClr val="bg1"/>
                </a:solidFill>
                <a:latin typeface="Arial" panose="020B0604020202020204" pitchFamily="34" charset="0"/>
              </a:rPr>
              <a:t>ARTICULO 8º</a:t>
            </a:r>
          </a:p>
        </p:txBody>
      </p:sp>
      <p:sp>
        <p:nvSpPr>
          <p:cNvPr id="9" name="Rectangle 9"/>
          <p:cNvSpPr>
            <a:spLocks noChangeArrowheads="1"/>
          </p:cNvSpPr>
          <p:nvPr/>
        </p:nvSpPr>
        <p:spPr bwMode="auto">
          <a:xfrm>
            <a:off x="375928" y="439001"/>
            <a:ext cx="10297144" cy="727663"/>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dirty="0">
                <a:solidFill>
                  <a:srgbClr val="FFFFFF"/>
                </a:solidFill>
                <a:latin typeface="Arial" panose="020B0604020202020204" pitchFamily="34" charset="0"/>
              </a:rPr>
              <a:t>RESPONSABLES EN FORMA PERSONAL Y SOLIDARIA CON LOS DEUDORES DEL TRIBUTO </a:t>
            </a:r>
          </a:p>
        </p:txBody>
      </p:sp>
    </p:spTree>
    <p:extLst>
      <p:ext uri="{BB962C8B-B14F-4D97-AF65-F5344CB8AC3E}">
        <p14:creationId xmlns:p14="http://schemas.microsoft.com/office/powerpoint/2010/main" val="147802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3555" name="Rectangle 9"/>
          <p:cNvSpPr>
            <a:spLocks noChangeArrowheads="1"/>
          </p:cNvSpPr>
          <p:nvPr/>
        </p:nvSpPr>
        <p:spPr bwMode="auto">
          <a:xfrm>
            <a:off x="829148" y="1452374"/>
            <a:ext cx="8856984" cy="1774104"/>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3600" b="1" dirty="0">
                <a:solidFill>
                  <a:srgbClr val="FFFFFF"/>
                </a:solidFill>
                <a:latin typeface="Arial" panose="020B0604020202020204" pitchFamily="34" charset="0"/>
              </a:rPr>
              <a:t>EL COMPROBANTE DE RETENCION EMITIDO POR EL AGENTE LIBERA AL CONTRIBUYENTE DE LA OBLIGACION</a:t>
            </a:r>
          </a:p>
        </p:txBody>
      </p:sp>
      <p:sp>
        <p:nvSpPr>
          <p:cNvPr id="23560" name="Marcador de pie de página 1"/>
          <p:cNvSpPr txBox="1">
            <a:spLocks noChangeArrowheads="1"/>
          </p:cNvSpPr>
          <p:nvPr/>
        </p:nvSpPr>
        <p:spPr bwMode="auto">
          <a:xfrm>
            <a:off x="2614613" y="76469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5" name="Rectangle 9"/>
          <p:cNvSpPr>
            <a:spLocks noChangeArrowheads="1"/>
          </p:cNvSpPr>
          <p:nvPr/>
        </p:nvSpPr>
        <p:spPr bwMode="auto">
          <a:xfrm>
            <a:off x="829148" y="4352981"/>
            <a:ext cx="8856984" cy="2574323"/>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b="1" dirty="0">
                <a:solidFill>
                  <a:srgbClr val="FFFFFF"/>
                </a:solidFill>
                <a:latin typeface="Arial" panose="020B0604020202020204" pitchFamily="34" charset="0"/>
              </a:rPr>
              <a:t>Cuando los agentes de retención o percepción —habiendo practicado la retención o percepción correspondiente— hubieran presentado declaraciones juradas determinativas o informativas de su situación frente al gravamen de que se trate o, alternativamente, la AFIP, </a:t>
            </a:r>
            <a:r>
              <a:rPr lang="es-AR" altLang="es-AR" sz="2000" b="1" u="sng" dirty="0">
                <a:solidFill>
                  <a:srgbClr val="FFFFFF"/>
                </a:solidFill>
                <a:latin typeface="Arial" panose="020B0604020202020204" pitchFamily="34" charset="0"/>
              </a:rPr>
              <a:t>constatare la retención o percepción practicada a través de los pertinentes certificados</a:t>
            </a:r>
            <a:r>
              <a:rPr lang="es-AR" altLang="es-AR" sz="2000" b="1" dirty="0">
                <a:solidFill>
                  <a:srgbClr val="FFFFFF"/>
                </a:solidFill>
                <a:latin typeface="Arial" panose="020B0604020202020204" pitchFamily="34" charset="0"/>
              </a:rPr>
              <a:t>, no procederá la aplicación del procedimiento previsto en los artículos 16 y siguientes de esta ley, bastando la simple intimación de las sumas reclamadas. </a:t>
            </a:r>
          </a:p>
        </p:txBody>
      </p:sp>
      <p:sp>
        <p:nvSpPr>
          <p:cNvPr id="6" name="Rectangle 9"/>
          <p:cNvSpPr>
            <a:spLocks noChangeArrowheads="1"/>
          </p:cNvSpPr>
          <p:nvPr/>
        </p:nvSpPr>
        <p:spPr bwMode="auto">
          <a:xfrm>
            <a:off x="829148" y="3699676"/>
            <a:ext cx="27588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dirty="0">
                <a:solidFill>
                  <a:schemeClr val="bg1"/>
                </a:solidFill>
                <a:latin typeface="Arial" panose="020B0604020202020204" pitchFamily="34" charset="0"/>
              </a:rPr>
              <a:t>ARTICULO 16º</a:t>
            </a:r>
          </a:p>
        </p:txBody>
      </p:sp>
    </p:spTree>
    <p:extLst>
      <p:ext uri="{BB962C8B-B14F-4D97-AF65-F5344CB8AC3E}">
        <p14:creationId xmlns:p14="http://schemas.microsoft.com/office/powerpoint/2010/main" val="1637826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3555" name="Rectangle 9"/>
          <p:cNvSpPr>
            <a:spLocks noChangeArrowheads="1"/>
          </p:cNvSpPr>
          <p:nvPr/>
        </p:nvSpPr>
        <p:spPr bwMode="auto">
          <a:xfrm>
            <a:off x="1462087" y="1887141"/>
            <a:ext cx="3414341" cy="419887"/>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DDJJ DETERMINATIVAS </a:t>
            </a:r>
          </a:p>
        </p:txBody>
      </p:sp>
      <p:sp>
        <p:nvSpPr>
          <p:cNvPr id="23560" name="Marcador de pie de página 1"/>
          <p:cNvSpPr txBox="1">
            <a:spLocks noChangeArrowheads="1"/>
          </p:cNvSpPr>
          <p:nvPr/>
        </p:nvSpPr>
        <p:spPr bwMode="auto">
          <a:xfrm>
            <a:off x="2614613" y="76469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5" name="Rectangle 9"/>
          <p:cNvSpPr>
            <a:spLocks noChangeArrowheads="1"/>
          </p:cNvSpPr>
          <p:nvPr/>
        </p:nvSpPr>
        <p:spPr bwMode="auto">
          <a:xfrm>
            <a:off x="3900987" y="305833"/>
            <a:ext cx="3331599" cy="789219"/>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4400" b="1" dirty="0">
                <a:solidFill>
                  <a:srgbClr val="FFFFFF"/>
                </a:solidFill>
                <a:latin typeface="Arial" panose="020B0604020202020204" pitchFamily="34" charset="0"/>
              </a:rPr>
              <a:t>SICORE</a:t>
            </a:r>
          </a:p>
        </p:txBody>
      </p:sp>
      <p:sp>
        <p:nvSpPr>
          <p:cNvPr id="7" name="Rectangle 9"/>
          <p:cNvSpPr>
            <a:spLocks noChangeArrowheads="1"/>
          </p:cNvSpPr>
          <p:nvPr/>
        </p:nvSpPr>
        <p:spPr bwMode="auto">
          <a:xfrm>
            <a:off x="6244580" y="1887140"/>
            <a:ext cx="3426908" cy="419887"/>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DDJJ INFORMATIVAS </a:t>
            </a:r>
          </a:p>
        </p:txBody>
      </p:sp>
      <p:sp>
        <p:nvSpPr>
          <p:cNvPr id="8" name="Rectangle 9"/>
          <p:cNvSpPr>
            <a:spLocks noChangeArrowheads="1"/>
          </p:cNvSpPr>
          <p:nvPr/>
        </p:nvSpPr>
        <p:spPr bwMode="auto">
          <a:xfrm>
            <a:off x="1462087" y="2535212"/>
            <a:ext cx="8209401"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Resolución General 2233 -Resolución General Nº 738</a:t>
            </a:r>
            <a:endParaRPr lang="es-AR" altLang="es-AR" sz="5400" b="1" dirty="0">
              <a:solidFill>
                <a:srgbClr val="FFFFFF"/>
              </a:solidFill>
              <a:latin typeface="Arial" panose="020B0604020202020204" pitchFamily="34" charset="0"/>
            </a:endParaRPr>
          </a:p>
        </p:txBody>
      </p:sp>
      <p:sp>
        <p:nvSpPr>
          <p:cNvPr id="9" name="Rectangle 9"/>
          <p:cNvSpPr>
            <a:spLocks noChangeArrowheads="1"/>
          </p:cNvSpPr>
          <p:nvPr/>
        </p:nvSpPr>
        <p:spPr bwMode="auto">
          <a:xfrm>
            <a:off x="2902310" y="1311076"/>
            <a:ext cx="5688877"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SISTEMA DE CONTROL DE RETENCIONES</a:t>
            </a:r>
            <a:endParaRPr lang="es-AR" altLang="es-AR" sz="5400" b="1" dirty="0">
              <a:solidFill>
                <a:srgbClr val="FFFFFF"/>
              </a:solidFill>
              <a:latin typeface="Arial" panose="020B0604020202020204" pitchFamily="34" charset="0"/>
            </a:endParaRPr>
          </a:p>
        </p:txBody>
      </p:sp>
      <p:sp>
        <p:nvSpPr>
          <p:cNvPr id="10" name="Rectangle 9"/>
          <p:cNvSpPr>
            <a:spLocks noChangeArrowheads="1"/>
          </p:cNvSpPr>
          <p:nvPr/>
        </p:nvSpPr>
        <p:spPr bwMode="auto">
          <a:xfrm>
            <a:off x="2477778" y="4551040"/>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Procedimientos</a:t>
            </a:r>
            <a:endParaRPr lang="es-AR" altLang="es-AR" sz="5400" b="1" dirty="0">
              <a:solidFill>
                <a:srgbClr val="FFFFFF"/>
              </a:solidFill>
              <a:latin typeface="Arial" panose="020B0604020202020204" pitchFamily="34" charset="0"/>
            </a:endParaRPr>
          </a:p>
        </p:txBody>
      </p:sp>
      <p:sp>
        <p:nvSpPr>
          <p:cNvPr id="11" name="Rectangle 9"/>
          <p:cNvSpPr>
            <a:spLocks noChangeArrowheads="1"/>
          </p:cNvSpPr>
          <p:nvPr/>
        </p:nvSpPr>
        <p:spPr bwMode="auto">
          <a:xfrm>
            <a:off x="2457154" y="5199112"/>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plazos</a:t>
            </a:r>
            <a:endParaRPr lang="es-AR" altLang="es-AR" sz="5400" b="1" dirty="0">
              <a:solidFill>
                <a:srgbClr val="FFFFFF"/>
              </a:solidFill>
              <a:latin typeface="Arial" panose="020B0604020202020204" pitchFamily="34" charset="0"/>
            </a:endParaRPr>
          </a:p>
        </p:txBody>
      </p:sp>
      <p:sp>
        <p:nvSpPr>
          <p:cNvPr id="12" name="Rectangle 9"/>
          <p:cNvSpPr>
            <a:spLocks noChangeArrowheads="1"/>
          </p:cNvSpPr>
          <p:nvPr/>
        </p:nvSpPr>
        <p:spPr bwMode="auto">
          <a:xfrm>
            <a:off x="2477777" y="5859345"/>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condiciones </a:t>
            </a:r>
            <a:endParaRPr lang="es-AR" altLang="es-AR" sz="5400" b="1" dirty="0">
              <a:solidFill>
                <a:srgbClr val="FFFFFF"/>
              </a:solidFill>
              <a:latin typeface="Arial" panose="020B0604020202020204" pitchFamily="34" charset="0"/>
            </a:endParaRPr>
          </a:p>
        </p:txBody>
      </p:sp>
      <p:sp>
        <p:nvSpPr>
          <p:cNvPr id="14" name="Rectangle 9"/>
          <p:cNvSpPr>
            <a:spLocks noChangeArrowheads="1"/>
          </p:cNvSpPr>
          <p:nvPr/>
        </p:nvSpPr>
        <p:spPr bwMode="auto">
          <a:xfrm>
            <a:off x="2491290" y="3939032"/>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Determinación e ingreso de retenciones y percepciones</a:t>
            </a:r>
            <a:endParaRPr lang="es-AR" altLang="es-AR" sz="5400" b="1" dirty="0">
              <a:solidFill>
                <a:srgbClr val="FFFFFF"/>
              </a:solidFill>
              <a:latin typeface="Arial" panose="020B0604020202020204" pitchFamily="34" charset="0"/>
            </a:endParaRPr>
          </a:p>
        </p:txBody>
      </p:sp>
      <p:sp>
        <p:nvSpPr>
          <p:cNvPr id="15" name="Rectangle 9"/>
          <p:cNvSpPr>
            <a:spLocks noChangeArrowheads="1"/>
          </p:cNvSpPr>
          <p:nvPr/>
        </p:nvSpPr>
        <p:spPr bwMode="auto">
          <a:xfrm>
            <a:off x="2491291" y="3254896"/>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Impuestos que abarcan </a:t>
            </a:r>
            <a:endParaRPr lang="es-AR" altLang="es-AR" sz="5400" b="1" dirty="0">
              <a:solidFill>
                <a:srgbClr val="FFFFFF"/>
              </a:solidFill>
              <a:latin typeface="Arial" panose="020B0604020202020204" pitchFamily="34" charset="0"/>
            </a:endParaRPr>
          </a:p>
        </p:txBody>
      </p:sp>
      <p:sp>
        <p:nvSpPr>
          <p:cNvPr id="17" name="Rectangle 9"/>
          <p:cNvSpPr>
            <a:spLocks noChangeArrowheads="1"/>
          </p:cNvSpPr>
          <p:nvPr/>
        </p:nvSpPr>
        <p:spPr bwMode="auto">
          <a:xfrm>
            <a:off x="2481396" y="6435013"/>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Forma de emisión de Constancias de </a:t>
            </a:r>
            <a:r>
              <a:rPr lang="es-AR" altLang="es-AR" sz="2000" b="1" dirty="0" err="1">
                <a:solidFill>
                  <a:srgbClr val="FFFFFF"/>
                </a:solidFill>
                <a:latin typeface="Arial" panose="020B0604020202020204" pitchFamily="34" charset="0"/>
              </a:rPr>
              <a:t>Retencion</a:t>
            </a:r>
            <a:endParaRPr lang="es-AR" altLang="es-AR" sz="5400" b="1" dirty="0">
              <a:solidFill>
                <a:srgbClr val="FFFFFF"/>
              </a:solidFill>
              <a:latin typeface="Arial" panose="020B0604020202020204" pitchFamily="34" charset="0"/>
            </a:endParaRPr>
          </a:p>
        </p:txBody>
      </p:sp>
    </p:spTree>
    <p:extLst>
      <p:ext uri="{BB962C8B-B14F-4D97-AF65-F5344CB8AC3E}">
        <p14:creationId xmlns:p14="http://schemas.microsoft.com/office/powerpoint/2010/main" val="3860715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3555" name="Rectangle 9"/>
          <p:cNvSpPr>
            <a:spLocks noChangeArrowheads="1"/>
          </p:cNvSpPr>
          <p:nvPr/>
        </p:nvSpPr>
        <p:spPr bwMode="auto">
          <a:xfrm>
            <a:off x="1384123" y="1742729"/>
            <a:ext cx="3414341" cy="419887"/>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DDJJ DETERMINATIVAS </a:t>
            </a:r>
          </a:p>
        </p:txBody>
      </p:sp>
      <p:sp>
        <p:nvSpPr>
          <p:cNvPr id="23560" name="Marcador de pie de página 1"/>
          <p:cNvSpPr txBox="1">
            <a:spLocks noChangeArrowheads="1"/>
          </p:cNvSpPr>
          <p:nvPr/>
        </p:nvSpPr>
        <p:spPr bwMode="auto">
          <a:xfrm>
            <a:off x="2614613" y="76469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5" name="Rectangle 9"/>
          <p:cNvSpPr>
            <a:spLocks noChangeArrowheads="1"/>
          </p:cNvSpPr>
          <p:nvPr/>
        </p:nvSpPr>
        <p:spPr bwMode="auto">
          <a:xfrm>
            <a:off x="3900987" y="305833"/>
            <a:ext cx="3331599" cy="789219"/>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4400" b="1" dirty="0">
                <a:solidFill>
                  <a:srgbClr val="FFFFFF"/>
                </a:solidFill>
                <a:latin typeface="Arial" panose="020B0604020202020204" pitchFamily="34" charset="0"/>
              </a:rPr>
              <a:t>SICORE</a:t>
            </a:r>
          </a:p>
        </p:txBody>
      </p:sp>
      <p:sp>
        <p:nvSpPr>
          <p:cNvPr id="7" name="Rectangle 9"/>
          <p:cNvSpPr>
            <a:spLocks noChangeArrowheads="1"/>
          </p:cNvSpPr>
          <p:nvPr/>
        </p:nvSpPr>
        <p:spPr bwMode="auto">
          <a:xfrm>
            <a:off x="6166616" y="1742728"/>
            <a:ext cx="3426908" cy="419887"/>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DDJJ INFORMATIVAS </a:t>
            </a:r>
          </a:p>
        </p:txBody>
      </p:sp>
      <p:sp>
        <p:nvSpPr>
          <p:cNvPr id="8" name="Rectangle 9"/>
          <p:cNvSpPr>
            <a:spLocks noChangeArrowheads="1"/>
          </p:cNvSpPr>
          <p:nvPr/>
        </p:nvSpPr>
        <p:spPr bwMode="auto">
          <a:xfrm>
            <a:off x="1384123" y="2246784"/>
            <a:ext cx="8209401"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Resolución General 2233 -Resolución General Nº 738</a:t>
            </a:r>
            <a:endParaRPr lang="es-AR" altLang="es-AR" sz="5400" b="1" dirty="0">
              <a:solidFill>
                <a:srgbClr val="FFFFFF"/>
              </a:solidFill>
              <a:latin typeface="Arial" panose="020B0604020202020204" pitchFamily="34" charset="0"/>
            </a:endParaRPr>
          </a:p>
        </p:txBody>
      </p:sp>
      <p:sp>
        <p:nvSpPr>
          <p:cNvPr id="9" name="Rectangle 9"/>
          <p:cNvSpPr>
            <a:spLocks noChangeArrowheads="1"/>
          </p:cNvSpPr>
          <p:nvPr/>
        </p:nvSpPr>
        <p:spPr bwMode="auto">
          <a:xfrm>
            <a:off x="2824346" y="1216372"/>
            <a:ext cx="5688877"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SISTEMA DE CONTROL DE RETENCIONES</a:t>
            </a:r>
            <a:endParaRPr lang="es-AR" altLang="es-AR" sz="5400" b="1" dirty="0">
              <a:solidFill>
                <a:srgbClr val="FFFFFF"/>
              </a:solidFill>
              <a:latin typeface="Arial" panose="020B0604020202020204" pitchFamily="34" charset="0"/>
            </a:endParaRPr>
          </a:p>
        </p:txBody>
      </p:sp>
      <p:sp>
        <p:nvSpPr>
          <p:cNvPr id="11" name="Rectangle 9"/>
          <p:cNvSpPr>
            <a:spLocks noChangeArrowheads="1"/>
          </p:cNvSpPr>
          <p:nvPr/>
        </p:nvSpPr>
        <p:spPr bwMode="auto">
          <a:xfrm>
            <a:off x="2399813" y="5547977"/>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Plazos conforme </a:t>
            </a:r>
            <a:r>
              <a:rPr lang="es-AR" altLang="es-AR" sz="2000" b="1" dirty="0" err="1">
                <a:solidFill>
                  <a:srgbClr val="FFFFFF"/>
                </a:solidFill>
                <a:latin typeface="Arial" panose="020B0604020202020204" pitchFamily="34" charset="0"/>
              </a:rPr>
              <a:t>nuneros</a:t>
            </a:r>
            <a:r>
              <a:rPr lang="es-AR" altLang="es-AR" sz="2000" b="1" dirty="0">
                <a:solidFill>
                  <a:srgbClr val="FFFFFF"/>
                </a:solidFill>
                <a:latin typeface="Arial" panose="020B0604020202020204" pitchFamily="34" charset="0"/>
              </a:rPr>
              <a:t> de CUIT  </a:t>
            </a:r>
            <a:endParaRPr lang="es-AR" altLang="es-AR" sz="5400" b="1" dirty="0">
              <a:solidFill>
                <a:srgbClr val="FFFFFF"/>
              </a:solidFill>
              <a:latin typeface="Arial" panose="020B0604020202020204" pitchFamily="34" charset="0"/>
            </a:endParaRPr>
          </a:p>
        </p:txBody>
      </p:sp>
      <p:sp>
        <p:nvSpPr>
          <p:cNvPr id="12" name="Rectangle 9"/>
          <p:cNvSpPr>
            <a:spLocks noChangeArrowheads="1"/>
          </p:cNvSpPr>
          <p:nvPr/>
        </p:nvSpPr>
        <p:spPr bwMode="auto">
          <a:xfrm>
            <a:off x="2412161" y="6723837"/>
            <a:ext cx="7059266"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Con la 2da </a:t>
            </a:r>
            <a:r>
              <a:rPr lang="es-AR" altLang="es-AR" sz="2000" b="1" dirty="0" err="1">
                <a:solidFill>
                  <a:srgbClr val="FFFFFF"/>
                </a:solidFill>
                <a:latin typeface="Arial" panose="020B0604020202020204" pitchFamily="34" charset="0"/>
              </a:rPr>
              <a:t>Ddjj</a:t>
            </a:r>
            <a:r>
              <a:rPr lang="es-AR" altLang="es-AR" sz="2000" b="1" dirty="0">
                <a:solidFill>
                  <a:srgbClr val="FFFFFF"/>
                </a:solidFill>
                <a:latin typeface="Arial" panose="020B0604020202020204" pitchFamily="34" charset="0"/>
              </a:rPr>
              <a:t> informativa  </a:t>
            </a:r>
            <a:endParaRPr lang="es-AR" altLang="es-AR" sz="5400" b="1" dirty="0">
              <a:solidFill>
                <a:srgbClr val="FFFFFF"/>
              </a:solidFill>
              <a:latin typeface="Arial" panose="020B0604020202020204" pitchFamily="34" charset="0"/>
            </a:endParaRPr>
          </a:p>
        </p:txBody>
      </p:sp>
      <p:sp>
        <p:nvSpPr>
          <p:cNvPr id="14" name="Rectangle 9"/>
          <p:cNvSpPr>
            <a:spLocks noChangeArrowheads="1"/>
          </p:cNvSpPr>
          <p:nvPr/>
        </p:nvSpPr>
        <p:spPr bwMode="auto">
          <a:xfrm>
            <a:off x="2385576" y="4963607"/>
            <a:ext cx="7053257"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Determinación e ingreso de retenciones</a:t>
            </a:r>
            <a:endParaRPr lang="es-AR" altLang="es-AR" sz="5400" b="1" dirty="0">
              <a:solidFill>
                <a:srgbClr val="FFFFFF"/>
              </a:solidFill>
              <a:latin typeface="Arial" panose="020B0604020202020204" pitchFamily="34" charset="0"/>
            </a:endParaRPr>
          </a:p>
        </p:txBody>
      </p:sp>
      <p:sp>
        <p:nvSpPr>
          <p:cNvPr id="15" name="Rectangle 9"/>
          <p:cNvSpPr>
            <a:spLocks noChangeArrowheads="1"/>
          </p:cNvSpPr>
          <p:nvPr/>
        </p:nvSpPr>
        <p:spPr bwMode="auto">
          <a:xfrm>
            <a:off x="2385577" y="3326904"/>
            <a:ext cx="7027356"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RG 2139   RG 2141</a:t>
            </a:r>
            <a:endParaRPr lang="es-AR" altLang="es-AR" sz="5400" b="1" dirty="0">
              <a:solidFill>
                <a:srgbClr val="FFFFFF"/>
              </a:solidFill>
              <a:latin typeface="Arial" panose="020B0604020202020204" pitchFamily="34" charset="0"/>
            </a:endParaRPr>
          </a:p>
        </p:txBody>
      </p:sp>
      <p:sp>
        <p:nvSpPr>
          <p:cNvPr id="17" name="Rectangle 9"/>
          <p:cNvSpPr>
            <a:spLocks noChangeArrowheads="1"/>
          </p:cNvSpPr>
          <p:nvPr/>
        </p:nvSpPr>
        <p:spPr bwMode="auto">
          <a:xfrm>
            <a:off x="2412160" y="7249809"/>
            <a:ext cx="7062885"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Forma de emisión de Constancias de </a:t>
            </a:r>
            <a:r>
              <a:rPr lang="es-AR" altLang="es-AR" sz="2000" b="1" dirty="0" err="1">
                <a:solidFill>
                  <a:srgbClr val="FFFFFF"/>
                </a:solidFill>
                <a:latin typeface="Arial" panose="020B0604020202020204" pitchFamily="34" charset="0"/>
              </a:rPr>
              <a:t>Retencion</a:t>
            </a:r>
            <a:endParaRPr lang="es-AR" altLang="es-AR" sz="5400" b="1" dirty="0">
              <a:solidFill>
                <a:srgbClr val="FFFFFF"/>
              </a:solidFill>
              <a:latin typeface="Arial" panose="020B0604020202020204" pitchFamily="34" charset="0"/>
            </a:endParaRPr>
          </a:p>
        </p:txBody>
      </p:sp>
      <p:sp>
        <p:nvSpPr>
          <p:cNvPr id="18" name="Rectangle 9"/>
          <p:cNvSpPr>
            <a:spLocks noChangeArrowheads="1"/>
          </p:cNvSpPr>
          <p:nvPr/>
        </p:nvSpPr>
        <p:spPr bwMode="auto">
          <a:xfrm>
            <a:off x="2399813" y="6147377"/>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Primera quincena y segunda quincena determinativa </a:t>
            </a:r>
            <a:endParaRPr lang="es-AR" altLang="es-AR" sz="5400" b="1" dirty="0">
              <a:solidFill>
                <a:srgbClr val="FFFFFF"/>
              </a:solidFill>
              <a:latin typeface="Arial" panose="020B0604020202020204" pitchFamily="34" charset="0"/>
            </a:endParaRPr>
          </a:p>
        </p:txBody>
      </p:sp>
      <p:sp>
        <p:nvSpPr>
          <p:cNvPr id="19" name="Rectangle 9"/>
          <p:cNvSpPr>
            <a:spLocks noChangeArrowheads="1"/>
          </p:cNvSpPr>
          <p:nvPr/>
        </p:nvSpPr>
        <p:spPr bwMode="auto">
          <a:xfrm>
            <a:off x="2412160" y="4419185"/>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GANANCIAS E ITI  </a:t>
            </a:r>
            <a:endParaRPr lang="es-AR" altLang="es-AR" sz="5400" b="1" dirty="0">
              <a:solidFill>
                <a:srgbClr val="FFFFFF"/>
              </a:solidFill>
              <a:latin typeface="Arial" panose="020B0604020202020204" pitchFamily="34" charset="0"/>
            </a:endParaRPr>
          </a:p>
        </p:txBody>
      </p:sp>
      <p:sp>
        <p:nvSpPr>
          <p:cNvPr id="20" name="Rectangle 9"/>
          <p:cNvSpPr>
            <a:spLocks noChangeArrowheads="1"/>
          </p:cNvSpPr>
          <p:nvPr/>
        </p:nvSpPr>
        <p:spPr bwMode="auto">
          <a:xfrm>
            <a:off x="2385577" y="2808637"/>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err="1">
                <a:solidFill>
                  <a:srgbClr val="FFFFFF"/>
                </a:solidFill>
                <a:latin typeface="Arial" panose="020B0604020202020204" pitchFamily="34" charset="0"/>
              </a:rPr>
              <a:t>prevee</a:t>
            </a:r>
            <a:r>
              <a:rPr lang="es-AR" altLang="es-AR" sz="2000" b="1" dirty="0">
                <a:solidFill>
                  <a:srgbClr val="FFFFFF"/>
                </a:solidFill>
                <a:latin typeface="Arial" panose="020B0604020202020204" pitchFamily="34" charset="0"/>
              </a:rPr>
              <a:t> DDJJ Quincenal, Mensual y Semestral</a:t>
            </a:r>
            <a:endParaRPr lang="es-AR" altLang="es-AR" sz="5400" b="1" dirty="0">
              <a:solidFill>
                <a:srgbClr val="FFFFFF"/>
              </a:solidFill>
              <a:latin typeface="Arial" panose="020B0604020202020204" pitchFamily="34" charset="0"/>
            </a:endParaRPr>
          </a:p>
        </p:txBody>
      </p:sp>
      <p:sp>
        <p:nvSpPr>
          <p:cNvPr id="21" name="Rectangle 9"/>
          <p:cNvSpPr>
            <a:spLocks noChangeArrowheads="1"/>
          </p:cNvSpPr>
          <p:nvPr/>
        </p:nvSpPr>
        <p:spPr bwMode="auto">
          <a:xfrm>
            <a:off x="2385576" y="3915129"/>
            <a:ext cx="6993649"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rgbClr val="FFFFFF"/>
                </a:solidFill>
                <a:latin typeface="Arial" panose="020B0604020202020204" pitchFamily="34" charset="0"/>
              </a:rPr>
              <a:t>Impide semestral para Escribanos</a:t>
            </a:r>
            <a:endParaRPr lang="es-AR" altLang="es-AR" sz="5400" b="1" dirty="0">
              <a:solidFill>
                <a:srgbClr val="FFFFFF"/>
              </a:solidFill>
              <a:latin typeface="Arial" panose="020B0604020202020204" pitchFamily="34" charset="0"/>
            </a:endParaRPr>
          </a:p>
        </p:txBody>
      </p:sp>
    </p:spTree>
    <p:extLst>
      <p:ext uri="{BB962C8B-B14F-4D97-AF65-F5344CB8AC3E}">
        <p14:creationId xmlns:p14="http://schemas.microsoft.com/office/powerpoint/2010/main" val="1740466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3555" name="Rectangle 9"/>
          <p:cNvSpPr>
            <a:spLocks noChangeArrowheads="1"/>
          </p:cNvSpPr>
          <p:nvPr/>
        </p:nvSpPr>
        <p:spPr bwMode="auto">
          <a:xfrm>
            <a:off x="1462087" y="3136976"/>
            <a:ext cx="8569325" cy="1774104"/>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5400" b="1" dirty="0">
                <a:solidFill>
                  <a:srgbClr val="FFFFFF"/>
                </a:solidFill>
                <a:latin typeface="Arial" panose="020B0604020202020204" pitchFamily="34" charset="0"/>
              </a:rPr>
              <a:t>INFRACCIONES FORMALES</a:t>
            </a:r>
          </a:p>
        </p:txBody>
      </p:sp>
      <p:sp>
        <p:nvSpPr>
          <p:cNvPr id="23560" name="Marcador de pie de página 1"/>
          <p:cNvSpPr txBox="1">
            <a:spLocks noChangeArrowheads="1"/>
          </p:cNvSpPr>
          <p:nvPr/>
        </p:nvSpPr>
        <p:spPr bwMode="auto">
          <a:xfrm>
            <a:off x="2614613" y="76469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Tree>
    <p:extLst>
      <p:ext uri="{BB962C8B-B14F-4D97-AF65-F5344CB8AC3E}">
        <p14:creationId xmlns:p14="http://schemas.microsoft.com/office/powerpoint/2010/main" val="1715833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6">
            <a:hlinkClick r:id="rId2" action="ppaction://hlinksldjump" highlightClick="1"/>
          </p:cNvPr>
          <p:cNvSpPr>
            <a:spLocks noChangeArrowheads="1"/>
          </p:cNvSpPr>
          <p:nvPr/>
        </p:nvSpPr>
        <p:spPr bwMode="auto">
          <a:xfrm>
            <a:off x="10493375" y="7745413"/>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2531" name="Rectangle 9"/>
          <p:cNvSpPr>
            <a:spLocks noChangeArrowheads="1"/>
          </p:cNvSpPr>
          <p:nvPr/>
        </p:nvSpPr>
        <p:spPr bwMode="auto">
          <a:xfrm>
            <a:off x="915988" y="581025"/>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dirty="0">
                <a:solidFill>
                  <a:srgbClr val="FFFFFF"/>
                </a:solidFill>
                <a:latin typeface="Arial" panose="020B0604020202020204" pitchFamily="34" charset="0"/>
              </a:rPr>
              <a:t>INFRACCIONES FORMALES</a:t>
            </a:r>
          </a:p>
        </p:txBody>
      </p:sp>
      <p:sp>
        <p:nvSpPr>
          <p:cNvPr id="22532" name="Rectangle 9"/>
          <p:cNvSpPr>
            <a:spLocks noChangeArrowheads="1"/>
          </p:cNvSpPr>
          <p:nvPr/>
        </p:nvSpPr>
        <p:spPr bwMode="auto">
          <a:xfrm>
            <a:off x="987623" y="2208213"/>
            <a:ext cx="8569325" cy="9747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800">
                <a:solidFill>
                  <a:schemeClr val="bg1"/>
                </a:solidFill>
                <a:latin typeface="Arial" panose="020B0604020202020204" pitchFamily="34" charset="0"/>
                <a:cs typeface="Arial" panose="020B0604020202020204" pitchFamily="34" charset="0"/>
              </a:rPr>
              <a:t>SANCIÓN DE MULTA – Art. </a:t>
            </a:r>
            <a:r>
              <a:rPr lang="pt-BR" altLang="es-AR" sz="2800">
                <a:solidFill>
                  <a:schemeClr val="bg1"/>
                </a:solidFill>
                <a:latin typeface="Arial" panose="020B0604020202020204" pitchFamily="34" charset="0"/>
                <a:cs typeface="Arial" panose="020B0604020202020204" pitchFamily="34" charset="0"/>
              </a:rPr>
              <a:t>38 – 38 bis – 39 - 39 bis – 39 ter – 39 quater</a:t>
            </a:r>
            <a:r>
              <a:rPr lang="es-AR" altLang="es-AR" sz="2800">
                <a:solidFill>
                  <a:schemeClr val="bg1"/>
                </a:solidFill>
                <a:latin typeface="Arial" panose="020B0604020202020204" pitchFamily="34" charset="0"/>
                <a:cs typeface="Arial" panose="020B0604020202020204" pitchFamily="34" charset="0"/>
              </a:rPr>
              <a:t> LPT</a:t>
            </a:r>
          </a:p>
        </p:txBody>
      </p:sp>
      <p:sp>
        <p:nvSpPr>
          <p:cNvPr id="7" name="Rectangle 9">
            <a:extLst>
              <a:ext uri="{FF2B5EF4-FFF2-40B4-BE49-F238E27FC236}">
                <a16:creationId xmlns:a16="http://schemas.microsoft.com/office/drawing/2014/main" id="{E9327697-A8D2-46D6-B72E-2E38B38D4C43}"/>
              </a:ext>
            </a:extLst>
          </p:cNvPr>
          <p:cNvSpPr>
            <a:spLocks noChangeArrowheads="1"/>
          </p:cNvSpPr>
          <p:nvPr/>
        </p:nvSpPr>
        <p:spPr bwMode="auto">
          <a:xfrm>
            <a:off x="915988" y="3719513"/>
            <a:ext cx="8569325" cy="542925"/>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800" dirty="0">
                <a:solidFill>
                  <a:schemeClr val="bg1"/>
                </a:solidFill>
                <a:latin typeface="Arial" panose="020B0604020202020204" pitchFamily="34" charset="0"/>
                <a:cs typeface="Arial" panose="020B0604020202020204" pitchFamily="34" charset="0"/>
              </a:rPr>
              <a:t>Conducta culposa: negligencia o impericia</a:t>
            </a:r>
          </a:p>
        </p:txBody>
      </p:sp>
      <p:sp>
        <p:nvSpPr>
          <p:cNvPr id="9" name="Rectangle 9">
            <a:extLst>
              <a:ext uri="{FF2B5EF4-FFF2-40B4-BE49-F238E27FC236}">
                <a16:creationId xmlns:a16="http://schemas.microsoft.com/office/drawing/2014/main" id="{B102F134-B2D8-4903-B7B7-FDE21B9D0605}"/>
              </a:ext>
            </a:extLst>
          </p:cNvPr>
          <p:cNvSpPr>
            <a:spLocks noChangeArrowheads="1"/>
          </p:cNvSpPr>
          <p:nvPr/>
        </p:nvSpPr>
        <p:spPr bwMode="auto">
          <a:xfrm>
            <a:off x="965200" y="4584700"/>
            <a:ext cx="8569325" cy="542925"/>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800" dirty="0">
                <a:solidFill>
                  <a:schemeClr val="bg1"/>
                </a:solidFill>
                <a:latin typeface="Arial" panose="020B0604020202020204" pitchFamily="34" charset="0"/>
                <a:cs typeface="Arial" panose="020B0604020202020204" pitchFamily="34" charset="0"/>
              </a:rPr>
              <a:t>BJT: Administración Tributaria</a:t>
            </a:r>
          </a:p>
        </p:txBody>
      </p:sp>
      <p:sp>
        <p:nvSpPr>
          <p:cNvPr id="10" name="Rectangle 9">
            <a:extLst>
              <a:ext uri="{FF2B5EF4-FFF2-40B4-BE49-F238E27FC236}">
                <a16:creationId xmlns:a16="http://schemas.microsoft.com/office/drawing/2014/main" id="{D271FE43-32D3-4026-BA3D-C0A55F4B3DBD}"/>
              </a:ext>
            </a:extLst>
          </p:cNvPr>
          <p:cNvSpPr>
            <a:spLocks noChangeArrowheads="1"/>
          </p:cNvSpPr>
          <p:nvPr/>
        </p:nvSpPr>
        <p:spPr bwMode="auto">
          <a:xfrm>
            <a:off x="1000125" y="5521325"/>
            <a:ext cx="8569325" cy="973138"/>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MX" altLang="es-AR" sz="2800" dirty="0">
                <a:solidFill>
                  <a:schemeClr val="bg1"/>
                </a:solidFill>
                <a:latin typeface="Arial" panose="020B0604020202020204" pitchFamily="34" charset="0"/>
                <a:cs typeface="Arial" panose="020B0604020202020204" pitchFamily="34" charset="0"/>
              </a:rPr>
              <a:t>Autoría: contribuyente, obligado a presentar o cumplir</a:t>
            </a:r>
          </a:p>
        </p:txBody>
      </p:sp>
      <p:sp>
        <p:nvSpPr>
          <p:cNvPr id="22536" name="Marcador de pie de página 1"/>
          <p:cNvSpPr txBox="1">
            <a:spLocks noChangeArrowheads="1"/>
          </p:cNvSpPr>
          <p:nvPr/>
        </p:nvSpPr>
        <p:spPr bwMode="auto">
          <a:xfrm>
            <a:off x="2614613" y="7521575"/>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Tree>
    <p:extLst>
      <p:ext uri="{BB962C8B-B14F-4D97-AF65-F5344CB8AC3E}">
        <p14:creationId xmlns:p14="http://schemas.microsoft.com/office/powerpoint/2010/main" val="1307683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3556" name="Rectangle 9"/>
          <p:cNvSpPr>
            <a:spLocks noChangeArrowheads="1"/>
          </p:cNvSpPr>
          <p:nvPr/>
        </p:nvSpPr>
        <p:spPr bwMode="auto">
          <a:xfrm>
            <a:off x="844550" y="4310063"/>
            <a:ext cx="8569325" cy="5429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800">
                <a:solidFill>
                  <a:schemeClr val="bg1"/>
                </a:solidFill>
                <a:latin typeface="Arial" panose="020B0604020202020204" pitchFamily="34" charset="0"/>
                <a:cs typeface="Arial" panose="020B0604020202020204" pitchFamily="34" charset="0"/>
              </a:rPr>
              <a:t>Interdicción/Decomiso/Secuestro – Art. </a:t>
            </a:r>
            <a:r>
              <a:rPr lang="pt-BR" altLang="es-AR" sz="2800">
                <a:solidFill>
                  <a:schemeClr val="bg1"/>
                </a:solidFill>
                <a:latin typeface="Arial" panose="020B0604020202020204" pitchFamily="34" charset="0"/>
                <a:cs typeface="Arial" panose="020B0604020202020204" pitchFamily="34" charset="0"/>
              </a:rPr>
              <a:t>40 bis – </a:t>
            </a:r>
            <a:endParaRPr lang="es-AR" altLang="es-AR" sz="2800">
              <a:solidFill>
                <a:schemeClr val="bg1"/>
              </a:solidFill>
              <a:latin typeface="Arial" panose="020B0604020202020204" pitchFamily="34" charset="0"/>
              <a:cs typeface="Arial" panose="020B0604020202020204" pitchFamily="34" charset="0"/>
            </a:endParaRPr>
          </a:p>
        </p:txBody>
      </p:sp>
      <p:sp>
        <p:nvSpPr>
          <p:cNvPr id="23557" name="Rectangle 9"/>
          <p:cNvSpPr>
            <a:spLocks noChangeArrowheads="1"/>
          </p:cNvSpPr>
          <p:nvPr/>
        </p:nvSpPr>
        <p:spPr bwMode="auto">
          <a:xfrm>
            <a:off x="946150" y="5626100"/>
            <a:ext cx="8569325" cy="5429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MX" altLang="es-AR" sz="2800">
                <a:solidFill>
                  <a:schemeClr val="bg1"/>
                </a:solidFill>
                <a:latin typeface="Arial" panose="020B0604020202020204" pitchFamily="34" charset="0"/>
                <a:cs typeface="Arial" panose="020B0604020202020204" pitchFamily="34" charset="0"/>
              </a:rPr>
              <a:t>Arresto y duplicación de la clausura – Art. 44</a:t>
            </a:r>
            <a:endParaRPr lang="es-AR" altLang="es-AR" sz="2800">
              <a:solidFill>
                <a:schemeClr val="bg1"/>
              </a:solidFill>
              <a:latin typeface="Arial" panose="020B0604020202020204" pitchFamily="34" charset="0"/>
              <a:cs typeface="Arial" panose="020B0604020202020204" pitchFamily="34" charset="0"/>
            </a:endParaRPr>
          </a:p>
        </p:txBody>
      </p:sp>
      <p:sp>
        <p:nvSpPr>
          <p:cNvPr id="23558" name="Rectangle 9"/>
          <p:cNvSpPr>
            <a:spLocks noChangeArrowheads="1"/>
          </p:cNvSpPr>
          <p:nvPr/>
        </p:nvSpPr>
        <p:spPr bwMode="auto">
          <a:xfrm>
            <a:off x="844550" y="2033588"/>
            <a:ext cx="8569325" cy="5429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800">
                <a:solidFill>
                  <a:schemeClr val="bg1"/>
                </a:solidFill>
                <a:latin typeface="Arial" panose="020B0604020202020204" pitchFamily="34" charset="0"/>
                <a:cs typeface="Arial" panose="020B0604020202020204" pitchFamily="34" charset="0"/>
              </a:rPr>
              <a:t>SANCIÓN DE CLAUSURA – Art. </a:t>
            </a:r>
            <a:r>
              <a:rPr lang="pt-BR" altLang="es-AR" sz="2800">
                <a:solidFill>
                  <a:schemeClr val="bg1"/>
                </a:solidFill>
                <a:latin typeface="Arial" panose="020B0604020202020204" pitchFamily="34" charset="0"/>
                <a:cs typeface="Arial" panose="020B0604020202020204" pitchFamily="34" charset="0"/>
              </a:rPr>
              <a:t>40</a:t>
            </a:r>
            <a:endParaRPr lang="es-AR" altLang="es-AR" sz="2800">
              <a:solidFill>
                <a:schemeClr val="bg1"/>
              </a:solidFill>
              <a:latin typeface="Arial" panose="020B0604020202020204" pitchFamily="34" charset="0"/>
              <a:cs typeface="Arial" panose="020B0604020202020204" pitchFamily="34" charset="0"/>
            </a:endParaRPr>
          </a:p>
        </p:txBody>
      </p:sp>
      <p:sp>
        <p:nvSpPr>
          <p:cNvPr id="13" name="Rectangle 9">
            <a:extLst>
              <a:ext uri="{FF2B5EF4-FFF2-40B4-BE49-F238E27FC236}">
                <a16:creationId xmlns:a16="http://schemas.microsoft.com/office/drawing/2014/main" id="{2CA2201B-3177-464F-80E2-BF0CB1B46849}"/>
              </a:ext>
            </a:extLst>
          </p:cNvPr>
          <p:cNvSpPr>
            <a:spLocks noChangeArrowheads="1"/>
          </p:cNvSpPr>
          <p:nvPr/>
        </p:nvSpPr>
        <p:spPr bwMode="auto">
          <a:xfrm>
            <a:off x="1636713" y="2928938"/>
            <a:ext cx="8569325" cy="542925"/>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defRPr/>
            </a:pPr>
            <a:r>
              <a:rPr lang="es-AR" altLang="es-AR" sz="2800" dirty="0">
                <a:solidFill>
                  <a:schemeClr val="bg1"/>
                </a:solidFill>
                <a:latin typeface="Arial" panose="020B0604020202020204" pitchFamily="34" charset="0"/>
                <a:cs typeface="Arial" panose="020B0604020202020204" pitchFamily="34" charset="0"/>
              </a:rPr>
              <a:t>BJT: Administración Tributaria – Mercado</a:t>
            </a:r>
          </a:p>
        </p:txBody>
      </p:sp>
      <p:sp>
        <p:nvSpPr>
          <p:cNvPr id="23560" name="Marcador de pie de página 1"/>
          <p:cNvSpPr txBox="1">
            <a:spLocks noChangeArrowheads="1"/>
          </p:cNvSpPr>
          <p:nvPr/>
        </p:nvSpPr>
        <p:spPr bwMode="auto">
          <a:xfrm>
            <a:off x="2614613" y="76469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Tree>
    <p:extLst>
      <p:ext uri="{BB962C8B-B14F-4D97-AF65-F5344CB8AC3E}">
        <p14:creationId xmlns:p14="http://schemas.microsoft.com/office/powerpoint/2010/main" val="696956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pie de página 1"/>
          <p:cNvSpPr txBox="1">
            <a:spLocks noChangeArrowheads="1"/>
          </p:cNvSpPr>
          <p:nvPr/>
        </p:nvSpPr>
        <p:spPr bwMode="auto">
          <a:xfrm>
            <a:off x="2392363" y="78374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Raul Eduardo Piaggio – raulepiaggio@gmail.com</a:t>
            </a:r>
          </a:p>
        </p:txBody>
      </p:sp>
      <p:sp>
        <p:nvSpPr>
          <p:cNvPr id="24579"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4580" name="Rectangle 9"/>
          <p:cNvSpPr>
            <a:spLocks noChangeArrowheads="1"/>
          </p:cNvSpPr>
          <p:nvPr/>
        </p:nvSpPr>
        <p:spPr bwMode="auto">
          <a:xfrm>
            <a:off x="1462088" y="806450"/>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ARTICULO 38 / 38 BIS</a:t>
            </a:r>
          </a:p>
        </p:txBody>
      </p:sp>
      <p:sp>
        <p:nvSpPr>
          <p:cNvPr id="24581" name="Rectangle 9"/>
          <p:cNvSpPr>
            <a:spLocks noChangeArrowheads="1"/>
          </p:cNvSpPr>
          <p:nvPr/>
        </p:nvSpPr>
        <p:spPr bwMode="auto">
          <a:xfrm>
            <a:off x="844550" y="2570163"/>
            <a:ext cx="9186863" cy="1404937"/>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AR" altLang="es-AR" sz="2000">
                <a:solidFill>
                  <a:schemeClr val="bg1"/>
                </a:solidFill>
                <a:latin typeface="Arial" panose="020B0604020202020204" pitchFamily="34" charset="0"/>
                <a:cs typeface="Arial" panose="020B0604020202020204" pitchFamily="34" charset="0"/>
              </a:rPr>
              <a:t> </a:t>
            </a:r>
            <a:r>
              <a:rPr lang="es-AR" altLang="es-AR" sz="2000" u="sng">
                <a:solidFill>
                  <a:schemeClr val="bg1"/>
                </a:solidFill>
                <a:latin typeface="Arial" panose="020B0604020202020204" pitchFamily="34" charset="0"/>
                <a:cs typeface="Arial" panose="020B0604020202020204" pitchFamily="34" charset="0"/>
              </a:rPr>
              <a:t>Art. 38 bis: </a:t>
            </a:r>
          </a:p>
          <a:p>
            <a:pPr algn="just">
              <a:buFontTx/>
              <a:buNone/>
            </a:pPr>
            <a:r>
              <a:rPr lang="es-AR" altLang="es-AR" sz="2000">
                <a:solidFill>
                  <a:schemeClr val="bg1"/>
                </a:solidFill>
                <a:latin typeface="Arial" panose="020B0604020202020204" pitchFamily="34" charset="0"/>
                <a:cs typeface="Arial" panose="020B0604020202020204" pitchFamily="34" charset="0"/>
              </a:rPr>
              <a:t>FALTA DE PRESENTACION DDJJ INFORMATIVAS REGIMENES DE INFORMACION PROPIOS O DE TERCEROS: Multas de $ 5.000 para las Personas Fisicas y de $10.000 para Personas Jurídicas</a:t>
            </a:r>
          </a:p>
        </p:txBody>
      </p:sp>
      <p:sp>
        <p:nvSpPr>
          <p:cNvPr id="24582" name="Rectangle 9"/>
          <p:cNvSpPr>
            <a:spLocks noChangeArrowheads="1"/>
          </p:cNvSpPr>
          <p:nvPr/>
        </p:nvSpPr>
        <p:spPr bwMode="auto">
          <a:xfrm>
            <a:off x="855663" y="4779913"/>
            <a:ext cx="9186862" cy="13430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MX" altLang="es-AR" sz="2000">
                <a:solidFill>
                  <a:schemeClr val="bg1"/>
                </a:solidFill>
                <a:latin typeface="Arial" panose="020B0604020202020204" pitchFamily="34" charset="0"/>
                <a:cs typeface="Arial" panose="020B0604020202020204" pitchFamily="34" charset="0"/>
              </a:rPr>
              <a:t>FALTA DE PRESENTACION DDJJ INFORMATIVA DE LA INCIDENCIA EN LA DETERMINACIÓN DEL IMPUESTO A LAS GANANCIAS OPERACIONES INTERNACIONALES ENTRE PARTES INDEPENDIENTES: Multa de $1.500 Personas Humanas y $9.000 Personas Jurídicas</a:t>
            </a:r>
          </a:p>
        </p:txBody>
      </p:sp>
      <p:sp>
        <p:nvSpPr>
          <p:cNvPr id="24583" name="Rectangle 9"/>
          <p:cNvSpPr>
            <a:spLocks noChangeArrowheads="1"/>
          </p:cNvSpPr>
          <p:nvPr/>
        </p:nvSpPr>
        <p:spPr bwMode="auto">
          <a:xfrm>
            <a:off x="844550" y="1827213"/>
            <a:ext cx="9186863" cy="419100"/>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buFontTx/>
              <a:buNone/>
            </a:pPr>
            <a:r>
              <a:rPr lang="es-AR" altLang="es-AR" sz="2000" dirty="0">
                <a:solidFill>
                  <a:schemeClr val="bg1"/>
                </a:solidFill>
                <a:latin typeface="Arial" panose="020B0604020202020204" pitchFamily="34" charset="0"/>
                <a:cs typeface="Arial" panose="020B0604020202020204" pitchFamily="34" charset="0"/>
              </a:rPr>
              <a:t>FALTA DE PRESENTACION DDJJ: Multa de $200 o $ 400 (PJ).</a:t>
            </a:r>
          </a:p>
        </p:txBody>
      </p:sp>
      <p:sp>
        <p:nvSpPr>
          <p:cNvPr id="24584" name="Rectangle 9"/>
          <p:cNvSpPr>
            <a:spLocks noChangeArrowheads="1"/>
          </p:cNvSpPr>
          <p:nvPr/>
        </p:nvSpPr>
        <p:spPr bwMode="auto">
          <a:xfrm>
            <a:off x="844550" y="6448375"/>
            <a:ext cx="9186863" cy="13430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MX" altLang="es-AR" sz="2000">
                <a:solidFill>
                  <a:schemeClr val="bg1"/>
                </a:solidFill>
                <a:latin typeface="Arial" panose="020B0604020202020204" pitchFamily="34" charset="0"/>
                <a:cs typeface="Arial" panose="020B0604020202020204" pitchFamily="34" charset="0"/>
              </a:rPr>
              <a:t>FALTA DE PRESENTACION DDJJ CON DETALLE DE LAS TRANSACCIONES (EXCEPTO LAS ANTERIORES) ENTRE LOCALES CON PERSONAS DEL EXTERIOR: SEGÚN EL CARÁCTER SERA DE $10,000 o $ 20,000</a:t>
            </a:r>
          </a:p>
        </p:txBody>
      </p:sp>
      <p:sp>
        <p:nvSpPr>
          <p:cNvPr id="9" name="Rectangle 9"/>
          <p:cNvSpPr>
            <a:spLocks noChangeArrowheads="1"/>
          </p:cNvSpPr>
          <p:nvPr/>
        </p:nvSpPr>
        <p:spPr bwMode="auto">
          <a:xfrm>
            <a:off x="4975770" y="4167563"/>
            <a:ext cx="924422" cy="419887"/>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AR" altLang="es-AR" sz="2000" b="1" dirty="0">
                <a:solidFill>
                  <a:schemeClr val="bg1"/>
                </a:solidFill>
                <a:latin typeface="Arial" panose="020B0604020202020204" pitchFamily="34" charset="0"/>
                <a:cs typeface="Arial" panose="020B0604020202020204" pitchFamily="34" charset="0"/>
              </a:rPr>
              <a:t> CITI </a:t>
            </a:r>
          </a:p>
        </p:txBody>
      </p:sp>
    </p:spTree>
    <p:extLst>
      <p:ext uri="{BB962C8B-B14F-4D97-AF65-F5344CB8AC3E}">
        <p14:creationId xmlns:p14="http://schemas.microsoft.com/office/powerpoint/2010/main" val="296798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Marcador de pie de página 1"/>
          <p:cNvSpPr txBox="1">
            <a:spLocks noChangeArrowheads="1"/>
          </p:cNvSpPr>
          <p:nvPr/>
        </p:nvSpPr>
        <p:spPr bwMode="auto">
          <a:xfrm>
            <a:off x="2571750" y="7823200"/>
            <a:ext cx="6265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25603"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5604" name="Rectangle 9"/>
          <p:cNvSpPr>
            <a:spLocks noChangeArrowheads="1"/>
          </p:cNvSpPr>
          <p:nvPr/>
        </p:nvSpPr>
        <p:spPr bwMode="auto">
          <a:xfrm>
            <a:off x="1276350" y="806450"/>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ARTICULO 39</a:t>
            </a:r>
          </a:p>
        </p:txBody>
      </p:sp>
      <p:sp>
        <p:nvSpPr>
          <p:cNvPr id="25605" name="Rectangle 9"/>
          <p:cNvSpPr>
            <a:spLocks noChangeArrowheads="1"/>
          </p:cNvSpPr>
          <p:nvPr/>
        </p:nvSpPr>
        <p:spPr bwMode="auto">
          <a:xfrm>
            <a:off x="987425" y="1814513"/>
            <a:ext cx="9188450" cy="1651000"/>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buFontTx/>
              <a:buNone/>
            </a:pPr>
            <a:r>
              <a:rPr lang="es-MX" altLang="es-AR" sz="2000">
                <a:solidFill>
                  <a:schemeClr val="bg1"/>
                </a:solidFill>
                <a:latin typeface="Arial" panose="020B0604020202020204" pitchFamily="34" charset="0"/>
                <a:cs typeface="Arial" panose="020B0604020202020204" pitchFamily="34" charset="0"/>
              </a:rPr>
              <a:t>Art. 39) VIOLACIONES A LAS DISPOSICIONES DE ESTA LEY, DE LAS LEYES TRIBUTARIAS, DECRETOS REGLAMENTARIOS Y DE TODA OTRA NORMA DE CUMPLIMIENTO OBLIGATORIO, QUE REQUIERA EL CUMPLIMIENTO DE DEBERES FORMALES: Multas Generales desde $150 a $2.500 y </a:t>
            </a:r>
            <a:endParaRPr lang="es-AR" altLang="es-AR" sz="2000">
              <a:solidFill>
                <a:schemeClr val="bg1"/>
              </a:solidFill>
              <a:latin typeface="Arial" panose="020B0604020202020204" pitchFamily="34" charset="0"/>
              <a:cs typeface="Arial" panose="020B0604020202020204" pitchFamily="34" charset="0"/>
            </a:endParaRPr>
          </a:p>
        </p:txBody>
      </p:sp>
      <p:sp>
        <p:nvSpPr>
          <p:cNvPr id="25606" name="Rectangle 9"/>
          <p:cNvSpPr>
            <a:spLocks noChangeArrowheads="1"/>
          </p:cNvSpPr>
          <p:nvPr/>
        </p:nvSpPr>
        <p:spPr bwMode="auto">
          <a:xfrm>
            <a:off x="987425" y="4312617"/>
            <a:ext cx="3097213" cy="419100"/>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MX" altLang="es-AR" sz="2000">
                <a:solidFill>
                  <a:schemeClr val="bg1"/>
                </a:solidFill>
                <a:latin typeface="Arial" panose="020B0604020202020204" pitchFamily="34" charset="0"/>
                <a:cs typeface="Arial" panose="020B0604020202020204" pitchFamily="34" charset="0"/>
              </a:rPr>
              <a:t>AGRAVADAS $ 45.000</a:t>
            </a:r>
          </a:p>
        </p:txBody>
      </p:sp>
      <p:sp>
        <p:nvSpPr>
          <p:cNvPr id="11" name="Rectangle 9">
            <a:extLst>
              <a:ext uri="{FF2B5EF4-FFF2-40B4-BE49-F238E27FC236}">
                <a16:creationId xmlns:a16="http://schemas.microsoft.com/office/drawing/2014/main" id="{FD802801-67FB-48B4-956E-8D54F8832CB5}"/>
              </a:ext>
            </a:extLst>
          </p:cNvPr>
          <p:cNvSpPr>
            <a:spLocks noChangeArrowheads="1"/>
          </p:cNvSpPr>
          <p:nvPr/>
        </p:nvSpPr>
        <p:spPr bwMode="auto">
          <a:xfrm>
            <a:off x="2284413" y="5077792"/>
            <a:ext cx="3095625" cy="420688"/>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000" dirty="0">
                <a:solidFill>
                  <a:schemeClr val="bg1"/>
                </a:solidFill>
                <a:latin typeface="Arial" panose="020B0604020202020204" pitchFamily="34" charset="0"/>
                <a:cs typeface="Arial" panose="020B0604020202020204" pitchFamily="34" charset="0"/>
              </a:rPr>
              <a:t>domicilio fiscal</a:t>
            </a:r>
          </a:p>
        </p:txBody>
      </p:sp>
      <p:sp>
        <p:nvSpPr>
          <p:cNvPr id="12" name="Rectangle 9">
            <a:extLst>
              <a:ext uri="{FF2B5EF4-FFF2-40B4-BE49-F238E27FC236}">
                <a16:creationId xmlns:a16="http://schemas.microsoft.com/office/drawing/2014/main" id="{61693C1A-C101-4E58-BDEB-BD4971B72C7A}"/>
              </a:ext>
            </a:extLst>
          </p:cNvPr>
          <p:cNvSpPr>
            <a:spLocks noChangeArrowheads="1"/>
          </p:cNvSpPr>
          <p:nvPr/>
        </p:nvSpPr>
        <p:spPr bwMode="auto">
          <a:xfrm>
            <a:off x="2284413" y="5793755"/>
            <a:ext cx="4464050" cy="420687"/>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000" dirty="0">
                <a:solidFill>
                  <a:schemeClr val="bg1"/>
                </a:solidFill>
                <a:latin typeface="Arial" panose="020B0604020202020204" pitchFamily="34" charset="0"/>
                <a:cs typeface="Arial" panose="020B0604020202020204" pitchFamily="34" charset="0"/>
              </a:rPr>
              <a:t>resistencia a la fiscalización</a:t>
            </a:r>
          </a:p>
        </p:txBody>
      </p:sp>
      <p:sp>
        <p:nvSpPr>
          <p:cNvPr id="13" name="Rectangle 9">
            <a:extLst>
              <a:ext uri="{FF2B5EF4-FFF2-40B4-BE49-F238E27FC236}">
                <a16:creationId xmlns:a16="http://schemas.microsoft.com/office/drawing/2014/main" id="{8E7822A5-8331-4CAA-A127-6636C26133E4}"/>
              </a:ext>
            </a:extLst>
          </p:cNvPr>
          <p:cNvSpPr>
            <a:spLocks noChangeArrowheads="1"/>
          </p:cNvSpPr>
          <p:nvPr/>
        </p:nvSpPr>
        <p:spPr bwMode="auto">
          <a:xfrm>
            <a:off x="2284413" y="6574805"/>
            <a:ext cx="7561262" cy="420687"/>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MX" altLang="es-AR" sz="2000" dirty="0">
                <a:solidFill>
                  <a:schemeClr val="bg1"/>
                </a:solidFill>
                <a:latin typeface="Arial" panose="020B0604020202020204" pitchFamily="34" charset="0"/>
                <a:cs typeface="Arial" panose="020B0604020202020204" pitchFamily="34" charset="0"/>
              </a:rPr>
              <a:t>omisión de proporcionar datos precios de transferencia</a:t>
            </a:r>
            <a:endParaRPr lang="es-AR" altLang="es-AR" sz="2000" dirty="0">
              <a:solidFill>
                <a:schemeClr val="bg1"/>
              </a:solidFill>
              <a:latin typeface="Arial" panose="020B0604020202020204" pitchFamily="34" charset="0"/>
              <a:cs typeface="Arial" panose="020B0604020202020204" pitchFamily="34" charset="0"/>
            </a:endParaRPr>
          </a:p>
        </p:txBody>
      </p:sp>
      <p:sp>
        <p:nvSpPr>
          <p:cNvPr id="14" name="Rectangle 9">
            <a:extLst>
              <a:ext uri="{FF2B5EF4-FFF2-40B4-BE49-F238E27FC236}">
                <a16:creationId xmlns:a16="http://schemas.microsoft.com/office/drawing/2014/main" id="{A8A11239-78D2-4ABD-918A-CA3A610025AA}"/>
              </a:ext>
            </a:extLst>
          </p:cNvPr>
          <p:cNvSpPr>
            <a:spLocks noChangeArrowheads="1"/>
          </p:cNvSpPr>
          <p:nvPr/>
        </p:nvSpPr>
        <p:spPr bwMode="auto">
          <a:xfrm>
            <a:off x="2284413" y="7298705"/>
            <a:ext cx="8569325" cy="420687"/>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000" dirty="0">
                <a:solidFill>
                  <a:schemeClr val="bg1"/>
                </a:solidFill>
                <a:latin typeface="Arial" panose="020B0604020202020204" pitchFamily="34" charset="0"/>
                <a:cs typeface="Arial" panose="020B0604020202020204" pitchFamily="34" charset="0"/>
              </a:rPr>
              <a:t>falta de conservación documentación precios de transferencia</a:t>
            </a:r>
          </a:p>
        </p:txBody>
      </p:sp>
      <p:sp>
        <p:nvSpPr>
          <p:cNvPr id="15" name="Rectangle 9"/>
          <p:cNvSpPr>
            <a:spLocks noChangeArrowheads="1"/>
          </p:cNvSpPr>
          <p:nvPr/>
        </p:nvSpPr>
        <p:spPr bwMode="auto">
          <a:xfrm>
            <a:off x="3832225" y="3642609"/>
            <a:ext cx="3097213" cy="419887"/>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MX" altLang="es-AR" sz="2000" b="1" dirty="0">
                <a:solidFill>
                  <a:schemeClr val="bg1"/>
                </a:solidFill>
                <a:latin typeface="Arial" panose="020B0604020202020204" pitchFamily="34" charset="0"/>
                <a:cs typeface="Arial" panose="020B0604020202020204" pitchFamily="34" charset="0"/>
              </a:rPr>
              <a:t>SICORE</a:t>
            </a:r>
          </a:p>
        </p:txBody>
      </p:sp>
    </p:spTree>
    <p:extLst>
      <p:ext uri="{BB962C8B-B14F-4D97-AF65-F5344CB8AC3E}">
        <p14:creationId xmlns:p14="http://schemas.microsoft.com/office/powerpoint/2010/main" val="735125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Marcador de pie de página 1"/>
          <p:cNvSpPr txBox="1">
            <a:spLocks noChangeArrowheads="1"/>
          </p:cNvSpPr>
          <p:nvPr/>
        </p:nvSpPr>
        <p:spPr bwMode="auto">
          <a:xfrm>
            <a:off x="2571750" y="7823200"/>
            <a:ext cx="6265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25603"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5604" name="Rectangle 9"/>
          <p:cNvSpPr>
            <a:spLocks noChangeArrowheads="1"/>
          </p:cNvSpPr>
          <p:nvPr/>
        </p:nvSpPr>
        <p:spPr bwMode="auto">
          <a:xfrm>
            <a:off x="1420018" y="2390800"/>
            <a:ext cx="8569325" cy="542997"/>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dirty="0">
                <a:solidFill>
                  <a:srgbClr val="FFFFFF"/>
                </a:solidFill>
                <a:latin typeface="Arial" panose="020B0604020202020204" pitchFamily="34" charset="0"/>
              </a:rPr>
              <a:t>RESISTENCIA A LA FISCALIZACION</a:t>
            </a:r>
          </a:p>
        </p:txBody>
      </p:sp>
      <p:sp>
        <p:nvSpPr>
          <p:cNvPr id="25605" name="Rectangle 9"/>
          <p:cNvSpPr>
            <a:spLocks noChangeArrowheads="1"/>
          </p:cNvSpPr>
          <p:nvPr/>
        </p:nvSpPr>
        <p:spPr bwMode="auto">
          <a:xfrm>
            <a:off x="2860204" y="3176365"/>
            <a:ext cx="4681091" cy="419887"/>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buFontTx/>
              <a:buNone/>
            </a:pPr>
            <a:r>
              <a:rPr lang="es-AR" altLang="es-AR" sz="2000" dirty="0">
                <a:solidFill>
                  <a:schemeClr val="bg1"/>
                </a:solidFill>
                <a:latin typeface="Arial" panose="020B0604020202020204" pitchFamily="34" charset="0"/>
                <a:cs typeface="Arial" panose="020B0604020202020204" pitchFamily="34" charset="0"/>
              </a:rPr>
              <a:t>INCUMPLIMIENTOS REITERADOS </a:t>
            </a:r>
          </a:p>
        </p:txBody>
      </p:sp>
      <p:sp>
        <p:nvSpPr>
          <p:cNvPr id="16" name="Rectángulo 15">
            <a:extLst>
              <a:ext uri="{FF2B5EF4-FFF2-40B4-BE49-F238E27FC236}">
                <a16:creationId xmlns:a16="http://schemas.microsoft.com/office/drawing/2014/main" id="{1267EF04-AEA4-45BE-8EDA-F2CB2FC607BE}"/>
              </a:ext>
            </a:extLst>
          </p:cNvPr>
          <p:cNvSpPr/>
          <p:nvPr/>
        </p:nvSpPr>
        <p:spPr>
          <a:xfrm>
            <a:off x="496887" y="5757996"/>
            <a:ext cx="10274300" cy="1015663"/>
          </a:xfrm>
          <a:prstGeom prst="rect">
            <a:avLst/>
          </a:prstGeom>
          <a:solidFill>
            <a:srgbClr val="C00000"/>
          </a:solidFill>
        </p:spPr>
        <p:txBody>
          <a:bodyPr>
            <a:spAutoFit/>
          </a:bodyPr>
          <a:lstStyle/>
          <a:p>
            <a:pPr marL="342900" indent="-342900">
              <a:buFont typeface="Wingdings" panose="05000000000000000000" pitchFamily="2" charset="2"/>
              <a:buChar char="ü"/>
              <a:defRPr/>
            </a:pPr>
            <a:r>
              <a:rPr lang="es-PY" sz="2000" dirty="0">
                <a:solidFill>
                  <a:schemeClr val="bg1"/>
                </a:solidFill>
              </a:rPr>
              <a:t>La insuficiente o inadecuada organización, actualización, técnica y accesibilidad de las registraciones contables y archivos de comprobantes, en relación con la capacidad contributiva del infractor.</a:t>
            </a:r>
          </a:p>
        </p:txBody>
      </p:sp>
      <p:sp>
        <p:nvSpPr>
          <p:cNvPr id="17" name="Rectángulo 16">
            <a:extLst>
              <a:ext uri="{FF2B5EF4-FFF2-40B4-BE49-F238E27FC236}">
                <a16:creationId xmlns:a16="http://schemas.microsoft.com/office/drawing/2014/main" id="{1267EF04-AEA4-45BE-8EDA-F2CB2FC607BE}"/>
              </a:ext>
            </a:extLst>
          </p:cNvPr>
          <p:cNvSpPr/>
          <p:nvPr/>
        </p:nvSpPr>
        <p:spPr>
          <a:xfrm>
            <a:off x="489038" y="4758476"/>
            <a:ext cx="10274300" cy="707886"/>
          </a:xfrm>
          <a:prstGeom prst="rect">
            <a:avLst/>
          </a:prstGeom>
          <a:solidFill>
            <a:srgbClr val="C00000"/>
          </a:solidFill>
        </p:spPr>
        <p:txBody>
          <a:bodyPr>
            <a:spAutoFit/>
          </a:bodyPr>
          <a:lstStyle/>
          <a:p>
            <a:pPr marL="342900" indent="-342900">
              <a:buFont typeface="Wingdings" panose="05000000000000000000" pitchFamily="2" charset="2"/>
              <a:buChar char="ü"/>
              <a:defRPr/>
            </a:pPr>
            <a:r>
              <a:rPr lang="es-PY" sz="2000">
                <a:solidFill>
                  <a:schemeClr val="bg1"/>
                </a:solidFill>
              </a:rPr>
              <a:t>La actitud negativa frente a la fiscalización o verificación y la falta de colaboración o resistencia—activa o pasiva—evidenciada durante su desarrollo.</a:t>
            </a:r>
            <a:endParaRPr lang="es-PY" sz="2000" dirty="0">
              <a:solidFill>
                <a:schemeClr val="bg1"/>
              </a:solidFill>
            </a:endParaRPr>
          </a:p>
        </p:txBody>
      </p:sp>
      <p:sp>
        <p:nvSpPr>
          <p:cNvPr id="18" name="Rectángulo 17">
            <a:extLst>
              <a:ext uri="{FF2B5EF4-FFF2-40B4-BE49-F238E27FC236}">
                <a16:creationId xmlns:a16="http://schemas.microsoft.com/office/drawing/2014/main" id="{1267EF04-AEA4-45BE-8EDA-F2CB2FC607BE}"/>
              </a:ext>
            </a:extLst>
          </p:cNvPr>
          <p:cNvSpPr/>
          <p:nvPr/>
        </p:nvSpPr>
        <p:spPr>
          <a:xfrm>
            <a:off x="567530" y="4204434"/>
            <a:ext cx="2004220" cy="400110"/>
          </a:xfrm>
          <a:prstGeom prst="rect">
            <a:avLst/>
          </a:prstGeom>
          <a:solidFill>
            <a:schemeClr val="tx1"/>
          </a:solidFill>
        </p:spPr>
        <p:txBody>
          <a:bodyPr wrap="square">
            <a:spAutoFit/>
          </a:bodyPr>
          <a:lstStyle/>
          <a:p>
            <a:pPr marL="342900" indent="-342900">
              <a:buFont typeface="Wingdings" panose="05000000000000000000" pitchFamily="2" charset="2"/>
              <a:buChar char="Ø"/>
              <a:defRPr/>
            </a:pPr>
            <a:r>
              <a:rPr lang="es-PY" sz="2000" u="sng" dirty="0">
                <a:solidFill>
                  <a:schemeClr val="bg1"/>
                </a:solidFill>
              </a:rPr>
              <a:t>Agravantes</a:t>
            </a:r>
          </a:p>
        </p:txBody>
      </p:sp>
    </p:spTree>
    <p:extLst>
      <p:ext uri="{BB962C8B-B14F-4D97-AF65-F5344CB8AC3E}">
        <p14:creationId xmlns:p14="http://schemas.microsoft.com/office/powerpoint/2010/main" val="19170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ChangeArrowheads="1"/>
          </p:cNvSpPr>
          <p:nvPr/>
        </p:nvSpPr>
        <p:spPr bwMode="auto">
          <a:xfrm>
            <a:off x="1239838" y="2909535"/>
            <a:ext cx="8569325" cy="1527882"/>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endParaRPr lang="es-AR" altLang="es-AR" sz="2000" dirty="0">
              <a:solidFill>
                <a:schemeClr val="bg1"/>
              </a:solidFill>
              <a:latin typeface="Arial" panose="020B0604020202020204" pitchFamily="34" charset="0"/>
            </a:endParaRPr>
          </a:p>
          <a:p>
            <a:pPr algn="ctr" eaLnBrk="1" hangingPunct="1">
              <a:spcBef>
                <a:spcPct val="0"/>
              </a:spcBef>
              <a:buFontTx/>
              <a:buNone/>
            </a:pPr>
            <a:r>
              <a:rPr lang="es-AR" altLang="es-AR" sz="3600" b="1" dirty="0">
                <a:solidFill>
                  <a:schemeClr val="bg1"/>
                </a:solidFill>
                <a:latin typeface="Arial" panose="020B0604020202020204" pitchFamily="34" charset="0"/>
              </a:rPr>
              <a:t>ROL EN SU PROFESION DE ESCRIBANO</a:t>
            </a:r>
          </a:p>
        </p:txBody>
      </p:sp>
      <p:sp>
        <p:nvSpPr>
          <p:cNvPr id="21507" name="Marcador de pie de página 1"/>
          <p:cNvSpPr txBox="1">
            <a:spLocks noChangeArrowheads="1"/>
          </p:cNvSpPr>
          <p:nvPr/>
        </p:nvSpPr>
        <p:spPr bwMode="auto">
          <a:xfrm>
            <a:off x="2571750" y="7823200"/>
            <a:ext cx="6265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Tree>
    <p:extLst>
      <p:ext uri="{BB962C8B-B14F-4D97-AF65-F5344CB8AC3E}">
        <p14:creationId xmlns:p14="http://schemas.microsoft.com/office/powerpoint/2010/main" val="3688827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Marcador de pie de página 1"/>
          <p:cNvSpPr txBox="1">
            <a:spLocks noChangeArrowheads="1"/>
          </p:cNvSpPr>
          <p:nvPr/>
        </p:nvSpPr>
        <p:spPr bwMode="auto">
          <a:xfrm>
            <a:off x="2571750" y="7823200"/>
            <a:ext cx="6265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26627"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6628" name="Rectangle 9"/>
          <p:cNvSpPr>
            <a:spLocks noChangeArrowheads="1"/>
          </p:cNvSpPr>
          <p:nvPr/>
        </p:nvSpPr>
        <p:spPr bwMode="auto">
          <a:xfrm>
            <a:off x="1276350" y="806450"/>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ARTICULO 39 BIS</a:t>
            </a:r>
          </a:p>
        </p:txBody>
      </p:sp>
      <p:sp>
        <p:nvSpPr>
          <p:cNvPr id="26629" name="Rectangle 9"/>
          <p:cNvSpPr>
            <a:spLocks noChangeArrowheads="1"/>
          </p:cNvSpPr>
          <p:nvPr/>
        </p:nvSpPr>
        <p:spPr bwMode="auto">
          <a:xfrm>
            <a:off x="1111250" y="2232025"/>
            <a:ext cx="9186863" cy="195897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MX" altLang="es-AR" sz="2400">
                <a:solidFill>
                  <a:schemeClr val="bg1"/>
                </a:solidFill>
                <a:latin typeface="Arial" panose="020B0604020202020204" pitchFamily="34" charset="0"/>
                <a:cs typeface="Arial" panose="020B0604020202020204" pitchFamily="34" charset="0"/>
              </a:rPr>
              <a:t>INCUMPLIMIENTO A LOS REQUERIMIENTOS DISPUESTOS POR LA AFIP DE PRESENTAR LAS DECLARACIONES JURADAS INFORMATIVAS —ORIGINALES O RECTIFICATIVAS PREVISTAS EN EL ART. 38 bis MULTA DE $500 a $45,000.</a:t>
            </a:r>
          </a:p>
        </p:txBody>
      </p:sp>
      <p:sp>
        <p:nvSpPr>
          <p:cNvPr id="26630" name="Rectangle 9"/>
          <p:cNvSpPr>
            <a:spLocks noChangeArrowheads="1"/>
          </p:cNvSpPr>
          <p:nvPr/>
        </p:nvSpPr>
        <p:spPr bwMode="auto">
          <a:xfrm>
            <a:off x="1111250" y="5631160"/>
            <a:ext cx="9186863" cy="1589088"/>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MX" altLang="es-AR" sz="2400">
                <a:solidFill>
                  <a:schemeClr val="bg1"/>
                </a:solidFill>
                <a:latin typeface="Arial" panose="020B0604020202020204" pitchFamily="34" charset="0"/>
                <a:cs typeface="Arial" panose="020B0604020202020204" pitchFamily="34" charset="0"/>
              </a:rPr>
              <a:t>TERCER INCUMPLIMIENTO DE CONTRIBUYENTES O RESPONSABLES CUYOS INGRESOS BRUTOS ANUALES SEAN IGUALES O SUPERIORES A $10.000.000, MULTA DE $ 90.000 a 450.000.</a:t>
            </a:r>
          </a:p>
        </p:txBody>
      </p:sp>
      <p:sp>
        <p:nvSpPr>
          <p:cNvPr id="7" name="Rectangle 9"/>
          <p:cNvSpPr>
            <a:spLocks noChangeArrowheads="1"/>
          </p:cNvSpPr>
          <p:nvPr/>
        </p:nvSpPr>
        <p:spPr bwMode="auto">
          <a:xfrm>
            <a:off x="1276350" y="4544688"/>
            <a:ext cx="8569325" cy="542925"/>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b="1" dirty="0">
                <a:solidFill>
                  <a:srgbClr val="FFFFFF"/>
                </a:solidFill>
                <a:latin typeface="Arial" panose="020B0604020202020204" pitchFamily="34" charset="0"/>
              </a:rPr>
              <a:t>INTIMAN EL SICORE Y AUN ASI NO PRESENTA</a:t>
            </a:r>
          </a:p>
        </p:txBody>
      </p:sp>
    </p:spTree>
    <p:extLst>
      <p:ext uri="{BB962C8B-B14F-4D97-AF65-F5344CB8AC3E}">
        <p14:creationId xmlns:p14="http://schemas.microsoft.com/office/powerpoint/2010/main" val="2988294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pie de página 1"/>
          <p:cNvSpPr txBox="1">
            <a:spLocks noChangeArrowheads="1"/>
          </p:cNvSpPr>
          <p:nvPr/>
        </p:nvSpPr>
        <p:spPr bwMode="auto">
          <a:xfrm>
            <a:off x="2392363" y="78374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Raul Eduardo Piaggio – raulepiaggio@gmail.com</a:t>
            </a:r>
          </a:p>
        </p:txBody>
      </p:sp>
      <p:sp>
        <p:nvSpPr>
          <p:cNvPr id="27651"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7652" name="Rectangle 9"/>
          <p:cNvSpPr>
            <a:spLocks noChangeArrowheads="1"/>
          </p:cNvSpPr>
          <p:nvPr/>
        </p:nvSpPr>
        <p:spPr bwMode="auto">
          <a:xfrm>
            <a:off x="1462088" y="806450"/>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ARTICULO 39 TER</a:t>
            </a:r>
          </a:p>
        </p:txBody>
      </p:sp>
      <p:sp>
        <p:nvSpPr>
          <p:cNvPr id="27653" name="Rectangle 9"/>
          <p:cNvSpPr>
            <a:spLocks noChangeArrowheads="1"/>
          </p:cNvSpPr>
          <p:nvPr/>
        </p:nvSpPr>
        <p:spPr bwMode="auto">
          <a:xfrm>
            <a:off x="844550" y="2773363"/>
            <a:ext cx="9186863" cy="72707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AR" altLang="es-AR" sz="2000">
                <a:solidFill>
                  <a:schemeClr val="bg1"/>
                </a:solidFill>
                <a:latin typeface="Arial" panose="020B0604020202020204" pitchFamily="34" charset="0"/>
                <a:cs typeface="Arial" panose="020B0604020202020204" pitchFamily="34" charset="0"/>
              </a:rPr>
              <a:t> </a:t>
            </a:r>
            <a:r>
              <a:rPr lang="es-MX" altLang="es-AR" sz="2000">
                <a:solidFill>
                  <a:schemeClr val="bg1"/>
                </a:solidFill>
                <a:latin typeface="Arial" panose="020B0604020202020204" pitchFamily="34" charset="0"/>
                <a:cs typeface="Arial" panose="020B0604020202020204" pitchFamily="34" charset="0"/>
              </a:rPr>
              <a:t>A) OMITIR INFORMAR en los plazos establecidos AFIP la pertenencia a uno o más grupos de Entidades Multinacionales ($ 15.000 a $ 70.000)</a:t>
            </a:r>
            <a:endParaRPr lang="es-AR" altLang="es-AR" sz="2000">
              <a:solidFill>
                <a:schemeClr val="bg1"/>
              </a:solidFill>
              <a:latin typeface="Arial" panose="020B0604020202020204" pitchFamily="34" charset="0"/>
              <a:cs typeface="Arial" panose="020B0604020202020204" pitchFamily="34" charset="0"/>
            </a:endParaRPr>
          </a:p>
        </p:txBody>
      </p:sp>
      <p:sp>
        <p:nvSpPr>
          <p:cNvPr id="27654" name="Rectangle 9"/>
          <p:cNvSpPr>
            <a:spLocks noChangeArrowheads="1"/>
          </p:cNvSpPr>
          <p:nvPr/>
        </p:nvSpPr>
        <p:spPr bwMode="auto">
          <a:xfrm>
            <a:off x="844550" y="3963988"/>
            <a:ext cx="9186863" cy="420687"/>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n-US" altLang="es-AR" sz="2000">
                <a:solidFill>
                  <a:schemeClr val="bg1"/>
                </a:solidFill>
                <a:latin typeface="Arial" panose="020B0604020202020204" pitchFamily="34" charset="0"/>
                <a:cs typeface="Arial" panose="020B0604020202020204" pitchFamily="34" charset="0"/>
              </a:rPr>
              <a:t> B) OMISIÓN Presentar informe Country by Country $600.000 a$ 900.000 </a:t>
            </a:r>
            <a:endParaRPr lang="es-MX" altLang="es-AR" sz="2000">
              <a:solidFill>
                <a:schemeClr val="bg1"/>
              </a:solidFill>
              <a:latin typeface="Arial" panose="020B0604020202020204" pitchFamily="34" charset="0"/>
              <a:cs typeface="Arial" panose="020B0604020202020204" pitchFamily="34" charset="0"/>
            </a:endParaRPr>
          </a:p>
        </p:txBody>
      </p:sp>
      <p:sp>
        <p:nvSpPr>
          <p:cNvPr id="27655" name="Rectangle 9"/>
          <p:cNvSpPr>
            <a:spLocks noChangeArrowheads="1"/>
          </p:cNvSpPr>
          <p:nvPr/>
        </p:nvSpPr>
        <p:spPr bwMode="auto">
          <a:xfrm>
            <a:off x="844550" y="1827213"/>
            <a:ext cx="9186863" cy="419100"/>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buFontTx/>
              <a:buNone/>
            </a:pPr>
            <a:r>
              <a:rPr lang="es-AR" altLang="es-AR" sz="2000">
                <a:solidFill>
                  <a:schemeClr val="bg1"/>
                </a:solidFill>
                <a:latin typeface="Arial" panose="020B0604020202020204" pitchFamily="34" charset="0"/>
                <a:cs typeface="Arial" panose="020B0604020202020204" pitchFamily="34" charset="0"/>
              </a:rPr>
              <a:t>Multas $80.000 a $200.000</a:t>
            </a:r>
          </a:p>
        </p:txBody>
      </p:sp>
      <p:sp>
        <p:nvSpPr>
          <p:cNvPr id="27656" name="Rectangle 9"/>
          <p:cNvSpPr>
            <a:spLocks noChangeArrowheads="1"/>
          </p:cNvSpPr>
          <p:nvPr/>
        </p:nvSpPr>
        <p:spPr bwMode="auto">
          <a:xfrm>
            <a:off x="844550" y="4910138"/>
            <a:ext cx="9186863" cy="728662"/>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MX" altLang="es-AR" sz="2000">
                <a:solidFill>
                  <a:schemeClr val="bg1"/>
                </a:solidFill>
                <a:latin typeface="Arial" panose="020B0604020202020204" pitchFamily="34" charset="0"/>
                <a:cs typeface="Arial" panose="020B0604020202020204" pitchFamily="34" charset="0"/>
              </a:rPr>
              <a:t>C) CONTUMACIA: Incumplimiento a requerimientos de datos complementarios $180.000 a $ 300.000 </a:t>
            </a:r>
          </a:p>
        </p:txBody>
      </p:sp>
      <p:sp>
        <p:nvSpPr>
          <p:cNvPr id="27657" name="Rectangle 9"/>
          <p:cNvSpPr>
            <a:spLocks noChangeArrowheads="1"/>
          </p:cNvSpPr>
          <p:nvPr/>
        </p:nvSpPr>
        <p:spPr bwMode="auto">
          <a:xfrm>
            <a:off x="844550" y="6164263"/>
            <a:ext cx="9186863" cy="1035050"/>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MX" altLang="es-AR" sz="2000">
                <a:solidFill>
                  <a:schemeClr val="bg1"/>
                </a:solidFill>
                <a:latin typeface="Arial" panose="020B0604020202020204" pitchFamily="34" charset="0"/>
                <a:cs typeface="Arial" panose="020B0604020202020204" pitchFamily="34" charset="0"/>
              </a:rPr>
              <a:t> D) CONTUMACIA: Multa de $ 200.000 el incumplimiento a los requerimientos dispuestos por la AFIP , por los deberes formales referidos en los incisos a) y b)</a:t>
            </a:r>
          </a:p>
        </p:txBody>
      </p:sp>
    </p:spTree>
    <p:extLst>
      <p:ext uri="{BB962C8B-B14F-4D97-AF65-F5344CB8AC3E}">
        <p14:creationId xmlns:p14="http://schemas.microsoft.com/office/powerpoint/2010/main" val="1594230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Marcador de pie de página 1"/>
          <p:cNvSpPr txBox="1">
            <a:spLocks noChangeArrowheads="1"/>
          </p:cNvSpPr>
          <p:nvPr/>
        </p:nvSpPr>
        <p:spPr bwMode="auto">
          <a:xfrm>
            <a:off x="2392363" y="757713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28675"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8676" name="Rectangle 9"/>
          <p:cNvSpPr>
            <a:spLocks noChangeArrowheads="1"/>
          </p:cNvSpPr>
          <p:nvPr/>
        </p:nvSpPr>
        <p:spPr bwMode="auto">
          <a:xfrm>
            <a:off x="1462088" y="806450"/>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ACUMULACION</a:t>
            </a:r>
          </a:p>
        </p:txBody>
      </p:sp>
      <p:sp>
        <p:nvSpPr>
          <p:cNvPr id="28677" name="Rectangle 9"/>
          <p:cNvSpPr>
            <a:spLocks noChangeArrowheads="1"/>
          </p:cNvSpPr>
          <p:nvPr/>
        </p:nvSpPr>
        <p:spPr bwMode="auto">
          <a:xfrm>
            <a:off x="844550" y="3311525"/>
            <a:ext cx="9186863" cy="850900"/>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s-AR" altLang="es-AR" sz="2400">
                <a:solidFill>
                  <a:schemeClr val="bg1"/>
                </a:solidFill>
                <a:latin typeface="Arial" panose="020B0604020202020204" pitchFamily="34" charset="0"/>
                <a:cs typeface="Arial" panose="020B0604020202020204" pitchFamily="34" charset="0"/>
              </a:rPr>
              <a:t> </a:t>
            </a:r>
            <a:r>
              <a:rPr lang="es-MX" altLang="es-AR" sz="2400">
                <a:solidFill>
                  <a:schemeClr val="bg1"/>
                </a:solidFill>
                <a:latin typeface="Arial" panose="020B0604020202020204" pitchFamily="34" charset="0"/>
                <a:cs typeface="Arial" panose="020B0604020202020204" pitchFamily="34" charset="0"/>
              </a:rPr>
              <a:t>La multa del artículo 39 bis se acumula con las del articulo 38 bis</a:t>
            </a:r>
            <a:endParaRPr lang="es-AR" altLang="es-AR" sz="2400">
              <a:solidFill>
                <a:schemeClr val="bg1"/>
              </a:solidFill>
              <a:latin typeface="Arial" panose="020B0604020202020204" pitchFamily="34" charset="0"/>
              <a:cs typeface="Arial" panose="020B0604020202020204" pitchFamily="34" charset="0"/>
            </a:endParaRPr>
          </a:p>
        </p:txBody>
      </p:sp>
      <p:sp>
        <p:nvSpPr>
          <p:cNvPr id="28678" name="Rectangle 9"/>
          <p:cNvSpPr>
            <a:spLocks noChangeArrowheads="1"/>
          </p:cNvSpPr>
          <p:nvPr/>
        </p:nvSpPr>
        <p:spPr bwMode="auto">
          <a:xfrm>
            <a:off x="930275" y="4622800"/>
            <a:ext cx="9188450" cy="2328863"/>
          </a:xfrm>
          <a:prstGeom prst="rect">
            <a:avLst/>
          </a:prstGeom>
          <a:solidFill>
            <a:schemeClr val="accent2"/>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n-US" altLang="es-AR" sz="2000">
                <a:solidFill>
                  <a:schemeClr val="bg1"/>
                </a:solidFill>
                <a:latin typeface="Arial" panose="020B0604020202020204" pitchFamily="34" charset="0"/>
                <a:cs typeface="Arial" panose="020B0604020202020204" pitchFamily="34" charset="0"/>
              </a:rPr>
              <a:t> </a:t>
            </a:r>
            <a:r>
              <a:rPr lang="es-MX" altLang="es-AR" sz="2400">
                <a:solidFill>
                  <a:schemeClr val="bg1"/>
                </a:solidFill>
                <a:latin typeface="Arial" panose="020B0604020202020204" pitchFamily="34" charset="0"/>
                <a:cs typeface="Arial" panose="020B0604020202020204" pitchFamily="34" charset="0"/>
              </a:rPr>
              <a:t>En los casos del artículo 38 bis, del artículo 39 y del 39 bis, se considerará asimismo consumada la infracción cuando el deber formal de que se trate, a cargo del responsable, no se cumpla de manera integral, obstaculizando a la AFIP en forma mediata o inmediata, el ejercicio de sus facultades de determinación, verificación y fiscalización.</a:t>
            </a:r>
          </a:p>
        </p:txBody>
      </p:sp>
      <p:sp>
        <p:nvSpPr>
          <p:cNvPr id="28679" name="Rectangle 9"/>
          <p:cNvSpPr>
            <a:spLocks noChangeArrowheads="1"/>
          </p:cNvSpPr>
          <p:nvPr/>
        </p:nvSpPr>
        <p:spPr bwMode="auto">
          <a:xfrm>
            <a:off x="844550" y="2000250"/>
            <a:ext cx="9186863" cy="850900"/>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buFontTx/>
              <a:buNone/>
            </a:pPr>
            <a:r>
              <a:rPr lang="es-MX" altLang="es-AR" sz="2400">
                <a:solidFill>
                  <a:schemeClr val="bg1"/>
                </a:solidFill>
                <a:latin typeface="Arial" panose="020B0604020202020204" pitchFamily="34" charset="0"/>
                <a:cs typeface="Arial" panose="020B0604020202020204" pitchFamily="34" charset="0"/>
              </a:rPr>
              <a:t>La multa del articulo 39 se acumula con la multa del articulo 38</a:t>
            </a:r>
            <a:r>
              <a:rPr lang="es-MX" altLang="es-AR" sz="200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58672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3555" name="Rectangle 9"/>
          <p:cNvSpPr>
            <a:spLocks noChangeArrowheads="1"/>
          </p:cNvSpPr>
          <p:nvPr/>
        </p:nvSpPr>
        <p:spPr bwMode="auto">
          <a:xfrm>
            <a:off x="1462088" y="971550"/>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INFRACCIONES FORMALES</a:t>
            </a:r>
          </a:p>
        </p:txBody>
      </p:sp>
      <p:sp>
        <p:nvSpPr>
          <p:cNvPr id="23557" name="Rectangle 9"/>
          <p:cNvSpPr>
            <a:spLocks noChangeArrowheads="1"/>
          </p:cNvSpPr>
          <p:nvPr/>
        </p:nvSpPr>
        <p:spPr bwMode="auto">
          <a:xfrm>
            <a:off x="946150" y="5626100"/>
            <a:ext cx="8569325" cy="5429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MX" altLang="es-AR" sz="2800">
                <a:solidFill>
                  <a:schemeClr val="bg1"/>
                </a:solidFill>
                <a:latin typeface="Arial" panose="020B0604020202020204" pitchFamily="34" charset="0"/>
                <a:cs typeface="Arial" panose="020B0604020202020204" pitchFamily="34" charset="0"/>
              </a:rPr>
              <a:t>Arresto y duplicación de la clausura – Art. 44</a:t>
            </a:r>
            <a:endParaRPr lang="es-AR" altLang="es-AR" sz="2800">
              <a:solidFill>
                <a:schemeClr val="bg1"/>
              </a:solidFill>
              <a:latin typeface="Arial" panose="020B0604020202020204" pitchFamily="34" charset="0"/>
              <a:cs typeface="Arial" panose="020B0604020202020204" pitchFamily="34" charset="0"/>
            </a:endParaRPr>
          </a:p>
        </p:txBody>
      </p:sp>
      <p:sp>
        <p:nvSpPr>
          <p:cNvPr id="23558" name="Rectangle 9"/>
          <p:cNvSpPr>
            <a:spLocks noChangeArrowheads="1"/>
          </p:cNvSpPr>
          <p:nvPr/>
        </p:nvSpPr>
        <p:spPr bwMode="auto">
          <a:xfrm>
            <a:off x="844550" y="2033588"/>
            <a:ext cx="8569325" cy="5429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800">
                <a:solidFill>
                  <a:schemeClr val="bg1"/>
                </a:solidFill>
                <a:latin typeface="Arial" panose="020B0604020202020204" pitchFamily="34" charset="0"/>
                <a:cs typeface="Arial" panose="020B0604020202020204" pitchFamily="34" charset="0"/>
              </a:rPr>
              <a:t>SANCIÓN DE CLAUSURA – Art. </a:t>
            </a:r>
            <a:r>
              <a:rPr lang="pt-BR" altLang="es-AR" sz="2800">
                <a:solidFill>
                  <a:schemeClr val="bg1"/>
                </a:solidFill>
                <a:latin typeface="Arial" panose="020B0604020202020204" pitchFamily="34" charset="0"/>
                <a:cs typeface="Arial" panose="020B0604020202020204" pitchFamily="34" charset="0"/>
              </a:rPr>
              <a:t>40</a:t>
            </a:r>
            <a:endParaRPr lang="es-AR" altLang="es-AR" sz="2800">
              <a:solidFill>
                <a:schemeClr val="bg1"/>
              </a:solidFill>
              <a:latin typeface="Arial" panose="020B0604020202020204" pitchFamily="34" charset="0"/>
              <a:cs typeface="Arial" panose="020B0604020202020204" pitchFamily="34" charset="0"/>
            </a:endParaRPr>
          </a:p>
        </p:txBody>
      </p:sp>
      <p:sp>
        <p:nvSpPr>
          <p:cNvPr id="13" name="Rectangle 9">
            <a:extLst>
              <a:ext uri="{FF2B5EF4-FFF2-40B4-BE49-F238E27FC236}">
                <a16:creationId xmlns:a16="http://schemas.microsoft.com/office/drawing/2014/main" id="{2CA2201B-3177-464F-80E2-BF0CB1B46849}"/>
              </a:ext>
            </a:extLst>
          </p:cNvPr>
          <p:cNvSpPr>
            <a:spLocks noChangeArrowheads="1"/>
          </p:cNvSpPr>
          <p:nvPr/>
        </p:nvSpPr>
        <p:spPr bwMode="auto">
          <a:xfrm>
            <a:off x="1636713" y="2928938"/>
            <a:ext cx="8569325" cy="542925"/>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defRPr/>
            </a:pPr>
            <a:r>
              <a:rPr lang="es-AR" altLang="es-AR" sz="2800" dirty="0">
                <a:solidFill>
                  <a:schemeClr val="bg1"/>
                </a:solidFill>
                <a:latin typeface="Arial" panose="020B0604020202020204" pitchFamily="34" charset="0"/>
                <a:cs typeface="Arial" panose="020B0604020202020204" pitchFamily="34" charset="0"/>
              </a:rPr>
              <a:t>BJT: Administración Tributaria – Mercado</a:t>
            </a:r>
          </a:p>
        </p:txBody>
      </p:sp>
      <p:sp>
        <p:nvSpPr>
          <p:cNvPr id="23560" name="Marcador de pie de página 1"/>
          <p:cNvSpPr txBox="1">
            <a:spLocks noChangeArrowheads="1"/>
          </p:cNvSpPr>
          <p:nvPr/>
        </p:nvSpPr>
        <p:spPr bwMode="auto">
          <a:xfrm>
            <a:off x="2614613" y="76469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Tree>
    <p:extLst>
      <p:ext uri="{BB962C8B-B14F-4D97-AF65-F5344CB8AC3E}">
        <p14:creationId xmlns:p14="http://schemas.microsoft.com/office/powerpoint/2010/main" val="629374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Marcador de pie de página 1"/>
          <p:cNvSpPr txBox="1">
            <a:spLocks noChangeArrowheads="1"/>
          </p:cNvSpPr>
          <p:nvPr/>
        </p:nvSpPr>
        <p:spPr bwMode="auto">
          <a:xfrm>
            <a:off x="2428875" y="7948613"/>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Raul Eduardo Piaggio – raulepiaggio@gmail.com</a:t>
            </a:r>
          </a:p>
        </p:txBody>
      </p:sp>
      <p:sp>
        <p:nvSpPr>
          <p:cNvPr id="29699"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9700" name="Rectangle 9"/>
          <p:cNvSpPr>
            <a:spLocks noChangeArrowheads="1"/>
          </p:cNvSpPr>
          <p:nvPr/>
        </p:nvSpPr>
        <p:spPr bwMode="auto">
          <a:xfrm>
            <a:off x="1462088" y="119063"/>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ARTICULO 40</a:t>
            </a:r>
          </a:p>
        </p:txBody>
      </p:sp>
      <p:sp>
        <p:nvSpPr>
          <p:cNvPr id="29701" name="Rectangle 9"/>
          <p:cNvSpPr>
            <a:spLocks noChangeArrowheads="1"/>
          </p:cNvSpPr>
          <p:nvPr/>
        </p:nvSpPr>
        <p:spPr bwMode="auto">
          <a:xfrm>
            <a:off x="628650" y="806450"/>
            <a:ext cx="9864725" cy="72707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buFontTx/>
              <a:buNone/>
            </a:pPr>
            <a:r>
              <a:rPr lang="es-MX" altLang="es-AR" sz="2000">
                <a:solidFill>
                  <a:schemeClr val="bg1"/>
                </a:solidFill>
                <a:latin typeface="Arial" panose="020B0604020202020204" pitchFamily="34" charset="0"/>
                <a:cs typeface="Arial" panose="020B0604020202020204" pitchFamily="34" charset="0"/>
              </a:rPr>
              <a:t>CLAUSURA DE 2 a 6 DIAS para las omisiones o incumplimientos que se relacionen con:</a:t>
            </a:r>
            <a:endParaRPr lang="es-AR" altLang="es-AR" sz="2000">
              <a:solidFill>
                <a:schemeClr val="bg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9F670EBB-908E-467E-917F-3387361B86EB}"/>
              </a:ext>
            </a:extLst>
          </p:cNvPr>
          <p:cNvSpPr>
            <a:spLocks noChangeArrowheads="1"/>
          </p:cNvSpPr>
          <p:nvPr/>
        </p:nvSpPr>
        <p:spPr bwMode="auto">
          <a:xfrm>
            <a:off x="1462088" y="1670050"/>
            <a:ext cx="8569325" cy="420688"/>
          </a:xfrm>
          <a:prstGeom prst="rect">
            <a:avLst/>
          </a:prstGeom>
          <a:solidFill>
            <a:srgbClr val="C00000"/>
          </a:solidFill>
          <a:ln w="38100">
            <a:no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342900" indent="-342900" algn="just">
              <a:buFont typeface="Wingdings" panose="05000000000000000000" pitchFamily="2" charset="2"/>
              <a:buChar char="Ø"/>
              <a:defRPr/>
            </a:pPr>
            <a:r>
              <a:rPr lang="es-MX" altLang="es-AR" sz="2000" dirty="0">
                <a:solidFill>
                  <a:schemeClr val="bg1"/>
                </a:solidFill>
                <a:latin typeface="Arial" panose="020B0604020202020204" pitchFamily="34" charset="0"/>
                <a:cs typeface="Arial" panose="020B0604020202020204" pitchFamily="34" charset="0"/>
              </a:rPr>
              <a:t> facturación, transporte y entrega,</a:t>
            </a:r>
          </a:p>
        </p:txBody>
      </p:sp>
      <p:sp>
        <p:nvSpPr>
          <p:cNvPr id="11" name="Rectangle 9">
            <a:extLst>
              <a:ext uri="{FF2B5EF4-FFF2-40B4-BE49-F238E27FC236}">
                <a16:creationId xmlns:a16="http://schemas.microsoft.com/office/drawing/2014/main" id="{851E8021-04DF-4AB3-96B2-9B1D7D810B01}"/>
              </a:ext>
            </a:extLst>
          </p:cNvPr>
          <p:cNvSpPr>
            <a:spLocks noChangeArrowheads="1"/>
          </p:cNvSpPr>
          <p:nvPr/>
        </p:nvSpPr>
        <p:spPr bwMode="auto">
          <a:xfrm>
            <a:off x="1462088" y="2174875"/>
            <a:ext cx="8572500" cy="419100"/>
          </a:xfrm>
          <a:prstGeom prst="rect">
            <a:avLst/>
          </a:prstGeom>
          <a:solidFill>
            <a:srgbClr val="C00000"/>
          </a:solidFill>
          <a:ln w="38100">
            <a:no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342900" indent="-342900" algn="just">
              <a:buFont typeface="Wingdings" panose="05000000000000000000" pitchFamily="2" charset="2"/>
              <a:buChar char="Ø"/>
              <a:defRPr/>
            </a:pPr>
            <a:r>
              <a:rPr lang="es-MX" altLang="es-AR" sz="2000" dirty="0">
                <a:solidFill>
                  <a:schemeClr val="bg1"/>
                </a:solidFill>
                <a:latin typeface="Arial" panose="020B0604020202020204" pitchFamily="34" charset="0"/>
                <a:cs typeface="Arial" panose="020B0604020202020204" pitchFamily="34" charset="0"/>
              </a:rPr>
              <a:t> falta de inscripción,</a:t>
            </a:r>
          </a:p>
        </p:txBody>
      </p:sp>
      <p:sp>
        <p:nvSpPr>
          <p:cNvPr id="12" name="Rectangle 9">
            <a:extLst>
              <a:ext uri="{FF2B5EF4-FFF2-40B4-BE49-F238E27FC236}">
                <a16:creationId xmlns:a16="http://schemas.microsoft.com/office/drawing/2014/main" id="{8202B1BE-B796-4AC7-814F-B24846C8891A}"/>
              </a:ext>
            </a:extLst>
          </p:cNvPr>
          <p:cNvSpPr>
            <a:spLocks noChangeArrowheads="1"/>
          </p:cNvSpPr>
          <p:nvPr/>
        </p:nvSpPr>
        <p:spPr bwMode="auto">
          <a:xfrm>
            <a:off x="1462088" y="2749550"/>
            <a:ext cx="8562975" cy="433388"/>
          </a:xfrm>
          <a:prstGeom prst="rect">
            <a:avLst/>
          </a:prstGeom>
          <a:solidFill>
            <a:srgbClr val="C00000"/>
          </a:solidFill>
          <a:ln w="38100">
            <a:no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342900" indent="-342900" algn="just">
              <a:buFont typeface="Wingdings" panose="05000000000000000000" pitchFamily="2" charset="2"/>
              <a:buChar char="Ø"/>
              <a:defRPr/>
            </a:pPr>
            <a:r>
              <a:rPr lang="es-MX" altLang="es-AR" sz="2000" dirty="0">
                <a:solidFill>
                  <a:schemeClr val="bg1"/>
                </a:solidFill>
                <a:latin typeface="Arial" panose="020B0604020202020204" pitchFamily="34" charset="0"/>
                <a:cs typeface="Arial" panose="020B0604020202020204" pitchFamily="34" charset="0"/>
              </a:rPr>
              <a:t> No llevar registraciones compras/ventas,</a:t>
            </a:r>
          </a:p>
        </p:txBody>
      </p:sp>
      <p:sp>
        <p:nvSpPr>
          <p:cNvPr id="13" name="Rectangle 9">
            <a:extLst>
              <a:ext uri="{FF2B5EF4-FFF2-40B4-BE49-F238E27FC236}">
                <a16:creationId xmlns:a16="http://schemas.microsoft.com/office/drawing/2014/main" id="{BF90026F-E8C6-46E4-B6C5-77D964D15592}"/>
              </a:ext>
            </a:extLst>
          </p:cNvPr>
          <p:cNvSpPr>
            <a:spLocks noChangeArrowheads="1"/>
          </p:cNvSpPr>
          <p:nvPr/>
        </p:nvSpPr>
        <p:spPr bwMode="auto">
          <a:xfrm>
            <a:off x="1462088" y="3327400"/>
            <a:ext cx="8562975" cy="419100"/>
          </a:xfrm>
          <a:prstGeom prst="rect">
            <a:avLst/>
          </a:prstGeom>
          <a:solidFill>
            <a:srgbClr val="C00000"/>
          </a:solidFill>
          <a:ln w="38100">
            <a:no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342900" indent="-342900" algn="just">
              <a:buFont typeface="Wingdings" panose="05000000000000000000" pitchFamily="2" charset="2"/>
              <a:buChar char="Ø"/>
              <a:defRPr/>
            </a:pPr>
            <a:r>
              <a:rPr lang="es-MX" altLang="es-AR" sz="2000" dirty="0">
                <a:solidFill>
                  <a:schemeClr val="bg1"/>
                </a:solidFill>
                <a:latin typeface="Arial" panose="020B0604020202020204" pitchFamily="34" charset="0"/>
                <a:cs typeface="Arial" panose="020B0604020202020204" pitchFamily="34" charset="0"/>
              </a:rPr>
              <a:t>No conservar documentación,</a:t>
            </a:r>
          </a:p>
        </p:txBody>
      </p:sp>
      <p:sp>
        <p:nvSpPr>
          <p:cNvPr id="14" name="Rectangle 9">
            <a:extLst>
              <a:ext uri="{FF2B5EF4-FFF2-40B4-BE49-F238E27FC236}">
                <a16:creationId xmlns:a16="http://schemas.microsoft.com/office/drawing/2014/main" id="{B7A0044A-2656-4ECD-A677-28B470F68702}"/>
              </a:ext>
            </a:extLst>
          </p:cNvPr>
          <p:cNvSpPr>
            <a:spLocks noChangeArrowheads="1"/>
          </p:cNvSpPr>
          <p:nvPr/>
        </p:nvSpPr>
        <p:spPr bwMode="auto">
          <a:xfrm>
            <a:off x="1462088" y="3900488"/>
            <a:ext cx="8562975" cy="434975"/>
          </a:xfrm>
          <a:prstGeom prst="rect">
            <a:avLst/>
          </a:prstGeom>
          <a:solidFill>
            <a:schemeClr val="accent2">
              <a:lumMod val="75000"/>
            </a:schemeClr>
          </a:solidFill>
          <a:ln w="38100">
            <a:no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342900" indent="-342900" algn="just">
              <a:buFont typeface="Wingdings" panose="05000000000000000000" pitchFamily="2" charset="2"/>
              <a:buChar char="Ø"/>
              <a:defRPr/>
            </a:pPr>
            <a:r>
              <a:rPr lang="es-MX" altLang="es-AR" sz="2000" dirty="0">
                <a:solidFill>
                  <a:schemeClr val="bg1"/>
                </a:solidFill>
                <a:latin typeface="Arial" panose="020B0604020202020204" pitchFamily="34" charset="0"/>
                <a:cs typeface="Arial" panose="020B0604020202020204" pitchFamily="34" charset="0"/>
              </a:rPr>
              <a:t>No utilizar instrumentos de medición de </a:t>
            </a:r>
            <a:r>
              <a:rPr lang="es-MX" altLang="es-AR" sz="2000" dirty="0" err="1">
                <a:solidFill>
                  <a:schemeClr val="bg1"/>
                </a:solidFill>
                <a:latin typeface="Arial" panose="020B0604020202020204" pitchFamily="34" charset="0"/>
                <a:cs typeface="Arial" panose="020B0604020202020204" pitchFamily="34" charset="0"/>
              </a:rPr>
              <a:t>produccion</a:t>
            </a:r>
            <a:r>
              <a:rPr lang="es-MX" altLang="es-AR" sz="2000" dirty="0">
                <a:solidFill>
                  <a:schemeClr val="bg1"/>
                </a:solidFill>
                <a:latin typeface="Arial" panose="020B0604020202020204" pitchFamily="34" charset="0"/>
                <a:cs typeface="Arial" panose="020B0604020202020204" pitchFamily="34" charset="0"/>
              </a:rPr>
              <a:t>, </a:t>
            </a:r>
          </a:p>
        </p:txBody>
      </p:sp>
      <p:sp>
        <p:nvSpPr>
          <p:cNvPr id="15" name="Rectangle 9">
            <a:extLst>
              <a:ext uri="{FF2B5EF4-FFF2-40B4-BE49-F238E27FC236}">
                <a16:creationId xmlns:a16="http://schemas.microsoft.com/office/drawing/2014/main" id="{9C7F74DB-5DCB-47A0-9090-66559DAC3431}"/>
              </a:ext>
            </a:extLst>
          </p:cNvPr>
          <p:cNvSpPr>
            <a:spLocks noChangeArrowheads="1"/>
          </p:cNvSpPr>
          <p:nvPr/>
        </p:nvSpPr>
        <p:spPr bwMode="auto">
          <a:xfrm>
            <a:off x="1462088" y="4478338"/>
            <a:ext cx="8562975" cy="1036637"/>
          </a:xfrm>
          <a:prstGeom prst="rect">
            <a:avLst/>
          </a:prstGeom>
          <a:solidFill>
            <a:schemeClr val="accent2">
              <a:lumMod val="75000"/>
            </a:schemeClr>
          </a:solidFill>
          <a:ln w="38100">
            <a:no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342900" indent="-342900" algn="just">
              <a:buFont typeface="Wingdings" panose="05000000000000000000" pitchFamily="2" charset="2"/>
              <a:buChar char="Ø"/>
              <a:defRPr/>
            </a:pPr>
            <a:r>
              <a:rPr lang="es-MX" altLang="es-AR" sz="2000" dirty="0">
                <a:solidFill>
                  <a:schemeClr val="bg1"/>
                </a:solidFill>
                <a:latin typeface="Arial" panose="020B0604020202020204" pitchFamily="34" charset="0"/>
                <a:cs typeface="Arial" panose="020B0604020202020204" pitchFamily="34" charset="0"/>
              </a:rPr>
              <a:t>Establecimiento de al menos diez (10) empleados, con 50% o más del personal relevado sin registrar, aun cuando estuvieran dados de alta como empleadores</a:t>
            </a:r>
          </a:p>
        </p:txBody>
      </p:sp>
      <p:sp>
        <p:nvSpPr>
          <p:cNvPr id="16" name="Rectangle 9">
            <a:extLst>
              <a:ext uri="{FF2B5EF4-FFF2-40B4-BE49-F238E27FC236}">
                <a16:creationId xmlns:a16="http://schemas.microsoft.com/office/drawing/2014/main" id="{1899F114-2C75-4449-9348-19A75851740B}"/>
              </a:ext>
            </a:extLst>
          </p:cNvPr>
          <p:cNvSpPr>
            <a:spLocks noChangeArrowheads="1"/>
          </p:cNvSpPr>
          <p:nvPr/>
        </p:nvSpPr>
        <p:spPr bwMode="auto">
          <a:xfrm>
            <a:off x="1462088" y="5630863"/>
            <a:ext cx="8562975" cy="1703387"/>
          </a:xfrm>
          <a:prstGeom prst="rect">
            <a:avLst/>
          </a:prstGeom>
          <a:solidFill>
            <a:srgbClr val="C00000"/>
          </a:solidFill>
          <a:ln w="38100">
            <a:no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342900" indent="-342900" algn="just">
              <a:buFont typeface="Wingdings" panose="05000000000000000000" pitchFamily="2" charset="2"/>
              <a:buChar char="Ø"/>
              <a:defRPr/>
            </a:pPr>
            <a:r>
              <a:rPr lang="es-MX" altLang="es-AR" sz="2000" dirty="0">
                <a:solidFill>
                  <a:schemeClr val="bg1"/>
                </a:solidFill>
                <a:latin typeface="Arial" panose="020B0604020202020204" pitchFamily="34" charset="0"/>
                <a:cs typeface="Arial" panose="020B0604020202020204" pitchFamily="34" charset="0"/>
              </a:rPr>
              <a:t> Sin perjuicio de las demás sanciones que pudieran corresponder, se aplicará una multa de tres mil ($ 3.000) a cien mil pesos ($ 100.000) a quienes ocuparen trabajadores en relación de dependencia y no los registraren y declararen con las formalidades exigidas por las leyes respectivas </a:t>
            </a:r>
          </a:p>
        </p:txBody>
      </p:sp>
      <p:sp>
        <p:nvSpPr>
          <p:cNvPr id="17" name="Rectangle 9">
            <a:extLst>
              <a:ext uri="{FF2B5EF4-FFF2-40B4-BE49-F238E27FC236}">
                <a16:creationId xmlns:a16="http://schemas.microsoft.com/office/drawing/2014/main" id="{CDA017B6-2E2A-4641-A1F6-E3D3EF588E58}"/>
              </a:ext>
            </a:extLst>
          </p:cNvPr>
          <p:cNvSpPr>
            <a:spLocks noChangeArrowheads="1"/>
          </p:cNvSpPr>
          <p:nvPr/>
        </p:nvSpPr>
        <p:spPr bwMode="auto">
          <a:xfrm>
            <a:off x="1462088" y="7431088"/>
            <a:ext cx="8169275" cy="420687"/>
          </a:xfrm>
          <a:prstGeom prst="rect">
            <a:avLst/>
          </a:prstGeom>
          <a:solidFill>
            <a:schemeClr val="accent2">
              <a:lumMod val="75000"/>
            </a:schemeClr>
          </a:solidFill>
          <a:ln w="38100">
            <a:no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342900" indent="-342900" algn="just">
              <a:buFont typeface="Wingdings" panose="05000000000000000000" pitchFamily="2" charset="2"/>
              <a:buChar char="Ø"/>
              <a:defRPr/>
            </a:pPr>
            <a:r>
              <a:rPr lang="es-MX" altLang="es-AR" sz="2000" dirty="0">
                <a:solidFill>
                  <a:schemeClr val="bg1"/>
                </a:solidFill>
                <a:latin typeface="Arial" panose="020B0604020202020204" pitchFamily="34" charset="0"/>
                <a:cs typeface="Arial" panose="020B0604020202020204" pitchFamily="34" charset="0"/>
              </a:rPr>
              <a:t> LA REITERANCIA SE CONSIDERARA HASTA LOS DOS AÑOS</a:t>
            </a:r>
          </a:p>
        </p:txBody>
      </p:sp>
    </p:spTree>
    <p:extLst>
      <p:ext uri="{BB962C8B-B14F-4D97-AF65-F5344CB8AC3E}">
        <p14:creationId xmlns:p14="http://schemas.microsoft.com/office/powerpoint/2010/main" val="3888957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Marcador de pie de página 1"/>
          <p:cNvSpPr txBox="1">
            <a:spLocks noChangeArrowheads="1"/>
          </p:cNvSpPr>
          <p:nvPr/>
        </p:nvSpPr>
        <p:spPr bwMode="auto">
          <a:xfrm>
            <a:off x="2392363" y="757713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31747"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31748" name="Rectangle 9"/>
          <p:cNvSpPr>
            <a:spLocks noChangeArrowheads="1"/>
          </p:cNvSpPr>
          <p:nvPr/>
        </p:nvSpPr>
        <p:spPr bwMode="auto">
          <a:xfrm>
            <a:off x="555948" y="3509791"/>
            <a:ext cx="9937104" cy="2697433"/>
          </a:xfrm>
          <a:prstGeom prst="rect">
            <a:avLst/>
          </a:prstGeom>
          <a:solidFill>
            <a:srgbClr val="C000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dirty="0">
                <a:solidFill>
                  <a:srgbClr val="FFFFFF"/>
                </a:solidFill>
                <a:latin typeface="Arial" panose="020B0604020202020204" pitchFamily="34" charset="0"/>
              </a:rPr>
              <a:t>Sin perjuicio de las sanciones de multa y clausura, y cuando sea pertinente, también se podrá aplicar la suspensión en el uso de matrícula, licencia o inscripción registral que las disposiciones exigen para el ejercicio de determinadas actividades, cuando su otorgamiento sea competencia del PODER EJECUTIVO NACIONAL.</a:t>
            </a:r>
          </a:p>
        </p:txBody>
      </p:sp>
      <p:sp>
        <p:nvSpPr>
          <p:cNvPr id="8" name="Rectangle 9"/>
          <p:cNvSpPr>
            <a:spLocks noChangeArrowheads="1"/>
          </p:cNvSpPr>
          <p:nvPr/>
        </p:nvSpPr>
        <p:spPr bwMode="auto">
          <a:xfrm>
            <a:off x="555948" y="1804141"/>
            <a:ext cx="9937104" cy="973885"/>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b="1" dirty="0">
                <a:solidFill>
                  <a:srgbClr val="FFFFFF"/>
                </a:solidFill>
                <a:latin typeface="Arial" panose="020B0604020202020204" pitchFamily="34" charset="0"/>
              </a:rPr>
              <a:t>SUSPENSION EL USO DE MATRÍCULA, LICENCIA O INSCRIPCIÓN REGISTRAL.</a:t>
            </a:r>
          </a:p>
        </p:txBody>
      </p:sp>
    </p:spTree>
    <p:extLst>
      <p:ext uri="{BB962C8B-B14F-4D97-AF65-F5344CB8AC3E}">
        <p14:creationId xmlns:p14="http://schemas.microsoft.com/office/powerpoint/2010/main" val="3488744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Marcador de pie de página 1"/>
          <p:cNvSpPr txBox="1">
            <a:spLocks noChangeArrowheads="1"/>
          </p:cNvSpPr>
          <p:nvPr/>
        </p:nvSpPr>
        <p:spPr bwMode="auto">
          <a:xfrm>
            <a:off x="2392363" y="757713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31747"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31749" name="Rectangle 9"/>
          <p:cNvSpPr>
            <a:spLocks noChangeArrowheads="1"/>
          </p:cNvSpPr>
          <p:nvPr/>
        </p:nvSpPr>
        <p:spPr bwMode="auto">
          <a:xfrm>
            <a:off x="922926" y="5343128"/>
            <a:ext cx="9188450" cy="1220788"/>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buFontTx/>
              <a:buNone/>
            </a:pPr>
            <a:r>
              <a:rPr lang="en-US" altLang="es-AR" sz="2000">
                <a:solidFill>
                  <a:schemeClr val="bg1"/>
                </a:solidFill>
                <a:latin typeface="Arial" panose="020B0604020202020204" pitchFamily="34" charset="0"/>
                <a:cs typeface="Arial" panose="020B0604020202020204" pitchFamily="34" charset="0"/>
              </a:rPr>
              <a:t> </a:t>
            </a:r>
            <a:r>
              <a:rPr lang="es-MX" altLang="es-AR" sz="2400">
                <a:solidFill>
                  <a:schemeClr val="bg1"/>
                </a:solidFill>
                <a:latin typeface="Arial" panose="020B0604020202020204" pitchFamily="34" charset="0"/>
                <a:cs typeface="Arial" panose="020B0604020202020204" pitchFamily="34" charset="0"/>
              </a:rPr>
              <a:t>Son competentes para la aplicación de tales sanciones los jueces en lo penal económico de la Capital Federal o los jueces federales en el resto de la República</a:t>
            </a:r>
          </a:p>
        </p:txBody>
      </p:sp>
      <p:sp>
        <p:nvSpPr>
          <p:cNvPr id="31750" name="Rectangle 9"/>
          <p:cNvSpPr>
            <a:spLocks noChangeArrowheads="1"/>
          </p:cNvSpPr>
          <p:nvPr/>
        </p:nvSpPr>
        <p:spPr bwMode="auto">
          <a:xfrm>
            <a:off x="958866" y="2961775"/>
            <a:ext cx="9188450" cy="1957387"/>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buFontTx/>
              <a:buNone/>
            </a:pPr>
            <a:r>
              <a:rPr lang="es-MX" altLang="es-AR" sz="2400">
                <a:solidFill>
                  <a:schemeClr val="bg1"/>
                </a:solidFill>
                <a:latin typeface="Arial" panose="020B0604020202020204" pitchFamily="34" charset="0"/>
                <a:cs typeface="Arial" panose="020B0604020202020204" pitchFamily="34" charset="0"/>
              </a:rPr>
              <a:t>Quien quebrantare una clausura o violare los sellos, precintos o instrumentos que hubieran sido utilizados para hacerla efectiva, será sancionado con arresto de DIEZ (10) a TREINTA (30) días y con una nueva clausura por el doble de tiempo de aquélla.</a:t>
            </a:r>
          </a:p>
        </p:txBody>
      </p:sp>
      <p:sp>
        <p:nvSpPr>
          <p:cNvPr id="7" name="Rectangle 9"/>
          <p:cNvSpPr>
            <a:spLocks noChangeArrowheads="1"/>
          </p:cNvSpPr>
          <p:nvPr/>
        </p:nvSpPr>
        <p:spPr bwMode="auto">
          <a:xfrm>
            <a:off x="1239837" y="1814736"/>
            <a:ext cx="8569325" cy="542997"/>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dirty="0">
                <a:solidFill>
                  <a:srgbClr val="FFFFFF"/>
                </a:solidFill>
                <a:latin typeface="Arial" panose="020B0604020202020204" pitchFamily="34" charset="0"/>
              </a:rPr>
              <a:t>QUEBRANTAMIENTO DE CLAUSURA</a:t>
            </a:r>
          </a:p>
        </p:txBody>
      </p:sp>
    </p:spTree>
    <p:extLst>
      <p:ext uri="{BB962C8B-B14F-4D97-AF65-F5344CB8AC3E}">
        <p14:creationId xmlns:p14="http://schemas.microsoft.com/office/powerpoint/2010/main" val="2894084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6">
            <a:hlinkClick r:id="rId2" action="ppaction://hlinksldjump" highlightClick="1"/>
          </p:cNvPr>
          <p:cNvSpPr>
            <a:spLocks noChangeArrowheads="1"/>
          </p:cNvSpPr>
          <p:nvPr/>
        </p:nvSpPr>
        <p:spPr bwMode="auto">
          <a:xfrm>
            <a:off x="10493375" y="81359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23555" name="Rectangle 9"/>
          <p:cNvSpPr>
            <a:spLocks noChangeArrowheads="1"/>
          </p:cNvSpPr>
          <p:nvPr/>
        </p:nvSpPr>
        <p:spPr bwMode="auto">
          <a:xfrm>
            <a:off x="1462087" y="2567299"/>
            <a:ext cx="8569325" cy="1774104"/>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5400" dirty="0">
                <a:solidFill>
                  <a:srgbClr val="FFFFFF"/>
                </a:solidFill>
                <a:latin typeface="Arial" panose="020B0604020202020204" pitchFamily="34" charset="0"/>
              </a:rPr>
              <a:t>INFRACCIONES MATERIALES</a:t>
            </a:r>
          </a:p>
        </p:txBody>
      </p:sp>
      <p:sp>
        <p:nvSpPr>
          <p:cNvPr id="23560" name="Marcador de pie de página 1"/>
          <p:cNvSpPr txBox="1">
            <a:spLocks noChangeArrowheads="1"/>
          </p:cNvSpPr>
          <p:nvPr/>
        </p:nvSpPr>
        <p:spPr bwMode="auto">
          <a:xfrm>
            <a:off x="2614613" y="7646988"/>
            <a:ext cx="626427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Tree>
    <p:extLst>
      <p:ext uri="{BB962C8B-B14F-4D97-AF65-F5344CB8AC3E}">
        <p14:creationId xmlns:p14="http://schemas.microsoft.com/office/powerpoint/2010/main" val="2295899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pie de página"/>
          <p:cNvSpPr>
            <a:spLocks noGrp="1"/>
          </p:cNvSpPr>
          <p:nvPr>
            <p:ph type="ftr" sz="quarter" idx="11"/>
          </p:nvPr>
        </p:nvSpPr>
        <p:spPr>
          <a:xfrm>
            <a:off x="3775075" y="7526338"/>
            <a:ext cx="3498850" cy="55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spcBef>
                <a:spcPct val="0"/>
              </a:spcBef>
              <a:buFontTx/>
              <a:buNone/>
            </a:pPr>
            <a:r>
              <a:rPr lang="es-ES" altLang="es-AR" sz="1700">
                <a:solidFill>
                  <a:srgbClr val="000000"/>
                </a:solidFill>
              </a:rPr>
              <a:t>Raul Eduardo Piaggio raulepiaggio@gmail.com</a:t>
            </a:r>
          </a:p>
        </p:txBody>
      </p:sp>
      <p:sp>
        <p:nvSpPr>
          <p:cNvPr id="5123" name="AutoShape 6">
            <a:hlinkClick r:id="rId3" action="ppaction://hlinksldjump" highlightClick="1"/>
          </p:cNvPr>
          <p:cNvSpPr>
            <a:spLocks noChangeArrowheads="1"/>
          </p:cNvSpPr>
          <p:nvPr/>
        </p:nvSpPr>
        <p:spPr bwMode="auto">
          <a:xfrm>
            <a:off x="10493375" y="7286625"/>
            <a:ext cx="555625" cy="519113"/>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5124" name="Rectangle 9"/>
          <p:cNvSpPr>
            <a:spLocks noChangeArrowheads="1"/>
          </p:cNvSpPr>
          <p:nvPr/>
        </p:nvSpPr>
        <p:spPr bwMode="auto">
          <a:xfrm>
            <a:off x="1420813" y="519113"/>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INFRACCIONES MATERIALES</a:t>
            </a:r>
          </a:p>
        </p:txBody>
      </p:sp>
      <p:sp>
        <p:nvSpPr>
          <p:cNvPr id="5125" name="Rectangle 9"/>
          <p:cNvSpPr>
            <a:spLocks noChangeArrowheads="1"/>
          </p:cNvSpPr>
          <p:nvPr/>
        </p:nvSpPr>
        <p:spPr bwMode="auto">
          <a:xfrm>
            <a:off x="1431925" y="1176338"/>
            <a:ext cx="8569325" cy="544512"/>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800">
                <a:solidFill>
                  <a:schemeClr val="bg1"/>
                </a:solidFill>
                <a:latin typeface="Arial" panose="020B0604020202020204" pitchFamily="34" charset="0"/>
                <a:cs typeface="Arial" panose="020B0604020202020204" pitchFamily="34" charset="0"/>
              </a:rPr>
              <a:t>Omisión de Impuestos – Art. 45 LPT</a:t>
            </a:r>
          </a:p>
        </p:txBody>
      </p:sp>
      <p:sp>
        <p:nvSpPr>
          <p:cNvPr id="11" name="Rectangle 9">
            <a:extLst>
              <a:ext uri="{FF2B5EF4-FFF2-40B4-BE49-F238E27FC236}">
                <a16:creationId xmlns:a16="http://schemas.microsoft.com/office/drawing/2014/main" id="{F1EC74DA-EBE9-4351-B7F5-5EEBC204B3E6}"/>
              </a:ext>
            </a:extLst>
          </p:cNvPr>
          <p:cNvSpPr>
            <a:spLocks noChangeArrowheads="1"/>
          </p:cNvSpPr>
          <p:nvPr/>
        </p:nvSpPr>
        <p:spPr bwMode="auto">
          <a:xfrm>
            <a:off x="1462088" y="1886744"/>
            <a:ext cx="8569325" cy="1577127"/>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800" dirty="0">
                <a:solidFill>
                  <a:schemeClr val="bg1"/>
                </a:solidFill>
                <a:latin typeface="Arial" panose="020B0604020202020204" pitchFamily="34" charset="0"/>
                <a:cs typeface="Arial" panose="020B0604020202020204" pitchFamily="34" charset="0"/>
              </a:rPr>
              <a:t>No presentación DDJJ</a:t>
            </a:r>
          </a:p>
          <a:p>
            <a:pPr>
              <a:defRPr/>
            </a:pPr>
            <a:r>
              <a:rPr lang="es-AR" altLang="es-AR" sz="2800" dirty="0">
                <a:solidFill>
                  <a:schemeClr val="bg1"/>
                </a:solidFill>
                <a:latin typeface="Arial" panose="020B0604020202020204" pitchFamily="34" charset="0"/>
                <a:cs typeface="Arial" panose="020B0604020202020204" pitchFamily="34" charset="0"/>
              </a:rPr>
              <a:t>Presentación DDJJ Inexacta</a:t>
            </a:r>
          </a:p>
          <a:p>
            <a:pPr>
              <a:defRPr/>
            </a:pPr>
            <a:r>
              <a:rPr lang="es-AR" altLang="es-AR" sz="2800" dirty="0">
                <a:solidFill>
                  <a:schemeClr val="bg1"/>
                </a:solidFill>
                <a:latin typeface="Arial" panose="020B0604020202020204" pitchFamily="34" charset="0"/>
                <a:cs typeface="Arial" panose="020B0604020202020204" pitchFamily="34" charset="0"/>
              </a:rPr>
              <a:t>Régimen </a:t>
            </a:r>
            <a:r>
              <a:rPr lang="es-AR" altLang="es-AR" sz="2800" dirty="0" err="1">
                <a:solidFill>
                  <a:schemeClr val="bg1"/>
                </a:solidFill>
                <a:latin typeface="Arial" panose="020B0604020202020204" pitchFamily="34" charset="0"/>
                <a:cs typeface="Arial" panose="020B0604020202020204" pitchFamily="34" charset="0"/>
              </a:rPr>
              <a:t>infraccional</a:t>
            </a:r>
            <a:r>
              <a:rPr lang="es-AR" altLang="es-AR" sz="2800" dirty="0">
                <a:solidFill>
                  <a:schemeClr val="bg1"/>
                </a:solidFill>
                <a:latin typeface="Arial" panose="020B0604020202020204" pitchFamily="34" charset="0"/>
                <a:cs typeface="Arial" panose="020B0604020202020204" pitchFamily="34" charset="0"/>
              </a:rPr>
              <a:t> Anticipos</a:t>
            </a:r>
          </a:p>
        </p:txBody>
      </p:sp>
      <p:sp>
        <p:nvSpPr>
          <p:cNvPr id="5127" name="Cerrar llave 6"/>
          <p:cNvSpPr>
            <a:spLocks/>
          </p:cNvSpPr>
          <p:nvPr/>
        </p:nvSpPr>
        <p:spPr bwMode="auto">
          <a:xfrm rot="5400000">
            <a:off x="5437188" y="319088"/>
            <a:ext cx="719137" cy="8751887"/>
          </a:xfrm>
          <a:prstGeom prst="rightBrace">
            <a:avLst>
              <a:gd name="adj1" fmla="val 8339"/>
              <a:gd name="adj2" fmla="val 50000"/>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11026" tIns="55513" rIns="111026" bIns="55513" anchor="ct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PY" altLang="es-PY" sz="1800">
              <a:solidFill>
                <a:schemeClr val="bg1"/>
              </a:solidFill>
              <a:latin typeface="Arial" panose="020B0604020202020204" pitchFamily="34" charset="0"/>
            </a:endParaRPr>
          </a:p>
        </p:txBody>
      </p:sp>
      <p:sp>
        <p:nvSpPr>
          <p:cNvPr id="13" name="Rectangle 9">
            <a:extLst>
              <a:ext uri="{FF2B5EF4-FFF2-40B4-BE49-F238E27FC236}">
                <a16:creationId xmlns:a16="http://schemas.microsoft.com/office/drawing/2014/main" id="{AADC221A-225D-4A4C-9A7A-C0E6110E9623}"/>
              </a:ext>
            </a:extLst>
          </p:cNvPr>
          <p:cNvSpPr>
            <a:spLocks noChangeArrowheads="1"/>
          </p:cNvSpPr>
          <p:nvPr/>
        </p:nvSpPr>
        <p:spPr bwMode="auto">
          <a:xfrm>
            <a:off x="1420812" y="5055096"/>
            <a:ext cx="8569325" cy="1404772"/>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800" dirty="0">
                <a:solidFill>
                  <a:schemeClr val="bg1"/>
                </a:solidFill>
                <a:latin typeface="Arial" panose="020B0604020202020204" pitchFamily="34" charset="0"/>
                <a:cs typeface="Arial" panose="020B0604020202020204" pitchFamily="34" charset="0"/>
              </a:rPr>
              <a:t>Multa 100% monto omitido (200% si hay reincidencia) o 200% operaciones Internacionales (300% con reincidencia)</a:t>
            </a:r>
          </a:p>
        </p:txBody>
      </p:sp>
      <p:sp>
        <p:nvSpPr>
          <p:cNvPr id="9" name="Rectangle 9">
            <a:extLst>
              <a:ext uri="{FF2B5EF4-FFF2-40B4-BE49-F238E27FC236}">
                <a16:creationId xmlns:a16="http://schemas.microsoft.com/office/drawing/2014/main" id="{F1EC74DA-EBE9-4351-B7F5-5EEBC204B3E6}"/>
              </a:ext>
            </a:extLst>
          </p:cNvPr>
          <p:cNvSpPr>
            <a:spLocks noChangeArrowheads="1"/>
          </p:cNvSpPr>
          <p:nvPr/>
        </p:nvSpPr>
        <p:spPr bwMode="auto">
          <a:xfrm>
            <a:off x="1462088" y="3575995"/>
            <a:ext cx="8569325" cy="542997"/>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800" dirty="0">
                <a:solidFill>
                  <a:schemeClr val="bg1"/>
                </a:solidFill>
                <a:latin typeface="Arial" panose="020B0604020202020204" pitchFamily="34" charset="0"/>
                <a:cs typeface="Arial" panose="020B0604020202020204" pitchFamily="34" charset="0"/>
              </a:rPr>
              <a:t>Omisión de retener o percibir</a:t>
            </a:r>
          </a:p>
        </p:txBody>
      </p:sp>
      <p:sp>
        <p:nvSpPr>
          <p:cNvPr id="10" name="Rectangle 9">
            <a:extLst>
              <a:ext uri="{FF2B5EF4-FFF2-40B4-BE49-F238E27FC236}">
                <a16:creationId xmlns:a16="http://schemas.microsoft.com/office/drawing/2014/main" id="{AADC221A-225D-4A4C-9A7A-C0E6110E9623}"/>
              </a:ext>
            </a:extLst>
          </p:cNvPr>
          <p:cNvSpPr>
            <a:spLocks noChangeArrowheads="1"/>
          </p:cNvSpPr>
          <p:nvPr/>
        </p:nvSpPr>
        <p:spPr bwMode="auto">
          <a:xfrm>
            <a:off x="1431924" y="6639272"/>
            <a:ext cx="8569325" cy="542997"/>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800" dirty="0">
                <a:solidFill>
                  <a:schemeClr val="bg1"/>
                </a:solidFill>
                <a:latin typeface="Arial" panose="020B0604020202020204" pitchFamily="34" charset="0"/>
                <a:cs typeface="Arial" panose="020B0604020202020204" pitchFamily="34" charset="0"/>
              </a:rPr>
              <a:t>Admite Error Excusable según art. 50.2</a:t>
            </a:r>
          </a:p>
        </p:txBody>
      </p:sp>
    </p:spTree>
    <p:extLst>
      <p:ext uri="{BB962C8B-B14F-4D97-AF65-F5344CB8AC3E}">
        <p14:creationId xmlns:p14="http://schemas.microsoft.com/office/powerpoint/2010/main" val="23521896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pie de página">
            <a:extLst>
              <a:ext uri="{FF2B5EF4-FFF2-40B4-BE49-F238E27FC236}">
                <a16:creationId xmlns:a16="http://schemas.microsoft.com/office/drawing/2014/main" id="{EA321AAB-F867-41F7-A870-C67D10AAB01C}"/>
              </a:ext>
            </a:extLst>
          </p:cNvPr>
          <p:cNvSpPr>
            <a:spLocks noGrp="1"/>
          </p:cNvSpPr>
          <p:nvPr>
            <p:ph type="ftr" sz="quarter" idx="11"/>
          </p:nvPr>
        </p:nvSpPr>
        <p:spPr/>
        <p:txBody>
          <a:bodyPr/>
          <a:lstStyle/>
          <a:p>
            <a:pPr defTabSz="1109663">
              <a:defRPr/>
            </a:pPr>
            <a:r>
              <a:rPr lang="es-ES" dirty="0" err="1">
                <a:latin typeface="+mn-lt"/>
              </a:rPr>
              <a:t>Raul</a:t>
            </a:r>
            <a:r>
              <a:rPr lang="es-ES" dirty="0">
                <a:latin typeface="+mn-lt"/>
              </a:rPr>
              <a:t> Eduardo </a:t>
            </a:r>
            <a:r>
              <a:rPr lang="es-ES" dirty="0" err="1">
                <a:latin typeface="+mn-lt"/>
              </a:rPr>
              <a:t>Piaggio</a:t>
            </a:r>
            <a:r>
              <a:rPr lang="es-ES" dirty="0">
                <a:latin typeface="+mn-lt"/>
              </a:rPr>
              <a:t> raulepiaggio@gmail.com</a:t>
            </a:r>
          </a:p>
        </p:txBody>
      </p:sp>
      <p:sp>
        <p:nvSpPr>
          <p:cNvPr id="7171"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chemeClr val="bg1"/>
              </a:solidFill>
              <a:latin typeface="Arial" panose="020B0604020202020204" pitchFamily="34" charset="0"/>
            </a:endParaRPr>
          </a:p>
        </p:txBody>
      </p:sp>
      <p:sp>
        <p:nvSpPr>
          <p:cNvPr id="7175" name="Rectángulo 6"/>
          <p:cNvSpPr>
            <a:spLocks noChangeArrowheads="1"/>
          </p:cNvSpPr>
          <p:nvPr/>
        </p:nvSpPr>
        <p:spPr bwMode="auto">
          <a:xfrm>
            <a:off x="298450" y="3086224"/>
            <a:ext cx="2408238" cy="8318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400"/>
              <a:t>ERROR </a:t>
            </a:r>
          </a:p>
          <a:p>
            <a:pPr algn="ctr"/>
            <a:r>
              <a:rPr lang="es-PY" altLang="es-PY" sz="2400"/>
              <a:t>EXCUSABLE</a:t>
            </a:r>
          </a:p>
        </p:txBody>
      </p:sp>
      <p:sp>
        <p:nvSpPr>
          <p:cNvPr id="9" name="Rectángulo 8">
            <a:extLst>
              <a:ext uri="{FF2B5EF4-FFF2-40B4-BE49-F238E27FC236}">
                <a16:creationId xmlns:a16="http://schemas.microsoft.com/office/drawing/2014/main" id="{E11665FF-C3A5-4389-B09C-6153979E4CBD}"/>
              </a:ext>
            </a:extLst>
          </p:cNvPr>
          <p:cNvSpPr/>
          <p:nvPr/>
        </p:nvSpPr>
        <p:spPr>
          <a:xfrm>
            <a:off x="3895725" y="2468686"/>
            <a:ext cx="6718300" cy="1938338"/>
          </a:xfrm>
          <a:prstGeom prst="rect">
            <a:avLst/>
          </a:prstGeom>
          <a:solidFill>
            <a:srgbClr val="C00000"/>
          </a:solidFill>
        </p:spPr>
        <p:txBody>
          <a:bodyPr>
            <a:spAutoFit/>
          </a:bodyPr>
          <a:lstStyle/>
          <a:p>
            <a:pPr algn="just">
              <a:defRPr/>
            </a:pPr>
            <a:endParaRPr lang="es-MX" sz="2000" dirty="0">
              <a:solidFill>
                <a:schemeClr val="bg1"/>
              </a:solidFill>
            </a:endParaRPr>
          </a:p>
          <a:p>
            <a:pPr algn="just">
              <a:defRPr/>
            </a:pPr>
            <a:r>
              <a:rPr lang="es-MX" sz="2000" dirty="0">
                <a:solidFill>
                  <a:schemeClr val="bg1"/>
                </a:solidFill>
              </a:rPr>
              <a:t>Cuando la norma aplicable al caso admitiera diversas interpretaciones (por su complejidad, oscuridad o novedad) que impidieran al contribuyente comprender su verdadero significado.</a:t>
            </a:r>
          </a:p>
          <a:p>
            <a:pPr algn="just">
              <a:defRPr/>
            </a:pPr>
            <a:endParaRPr lang="es-MX" sz="2000" dirty="0">
              <a:solidFill>
                <a:schemeClr val="bg1"/>
              </a:solidFill>
            </a:endParaRPr>
          </a:p>
        </p:txBody>
      </p:sp>
    </p:spTree>
    <p:extLst>
      <p:ext uri="{BB962C8B-B14F-4D97-AF65-F5344CB8AC3E}">
        <p14:creationId xmlns:p14="http://schemas.microsoft.com/office/powerpoint/2010/main" val="2526578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ChangeArrowheads="1"/>
          </p:cNvSpPr>
          <p:nvPr/>
        </p:nvSpPr>
        <p:spPr bwMode="auto">
          <a:xfrm>
            <a:off x="951570" y="1022648"/>
            <a:ext cx="3240360" cy="419887"/>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DEBERES FORMALES</a:t>
            </a:r>
          </a:p>
        </p:txBody>
      </p:sp>
      <p:sp>
        <p:nvSpPr>
          <p:cNvPr id="21507" name="Marcador de pie de página 1"/>
          <p:cNvSpPr txBox="1">
            <a:spLocks noChangeArrowheads="1"/>
          </p:cNvSpPr>
          <p:nvPr/>
        </p:nvSpPr>
        <p:spPr bwMode="auto">
          <a:xfrm>
            <a:off x="2571750" y="7823200"/>
            <a:ext cx="6265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4" name="Rectangle 9"/>
          <p:cNvSpPr>
            <a:spLocks noChangeArrowheads="1"/>
          </p:cNvSpPr>
          <p:nvPr/>
        </p:nvSpPr>
        <p:spPr bwMode="auto">
          <a:xfrm>
            <a:off x="5884540" y="1022648"/>
            <a:ext cx="3528765" cy="419887"/>
          </a:xfrm>
          <a:prstGeom prst="rect">
            <a:avLst/>
          </a:prstGeom>
          <a:solidFill>
            <a:schemeClr val="tx1"/>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DEBERES MATERIALES</a:t>
            </a:r>
          </a:p>
        </p:txBody>
      </p:sp>
      <p:sp>
        <p:nvSpPr>
          <p:cNvPr id="5" name="Rectangle 9"/>
          <p:cNvSpPr>
            <a:spLocks noChangeArrowheads="1"/>
          </p:cNvSpPr>
          <p:nvPr/>
        </p:nvSpPr>
        <p:spPr bwMode="auto">
          <a:xfrm>
            <a:off x="945536" y="1737595"/>
            <a:ext cx="3240360" cy="1035440"/>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ACTUAR COMO AGENTES DE RETENCION</a:t>
            </a:r>
          </a:p>
        </p:txBody>
      </p:sp>
      <p:sp>
        <p:nvSpPr>
          <p:cNvPr id="6" name="Rectangle 9"/>
          <p:cNvSpPr>
            <a:spLocks noChangeArrowheads="1"/>
          </p:cNvSpPr>
          <p:nvPr/>
        </p:nvSpPr>
        <p:spPr bwMode="auto">
          <a:xfrm>
            <a:off x="945536" y="2977028"/>
            <a:ext cx="3240360" cy="727663"/>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PRESENTAR DD.JJ DETERMINATIVAS </a:t>
            </a:r>
          </a:p>
        </p:txBody>
      </p:sp>
      <p:sp>
        <p:nvSpPr>
          <p:cNvPr id="7" name="Rectangle 9"/>
          <p:cNvSpPr>
            <a:spLocks noChangeArrowheads="1"/>
          </p:cNvSpPr>
          <p:nvPr/>
        </p:nvSpPr>
        <p:spPr bwMode="auto">
          <a:xfrm>
            <a:off x="945536" y="3818244"/>
            <a:ext cx="3240360" cy="727663"/>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PRESENTAR DD.JJ. INFORMATIVAS</a:t>
            </a:r>
          </a:p>
        </p:txBody>
      </p:sp>
      <p:sp>
        <p:nvSpPr>
          <p:cNvPr id="8" name="Rectangle 9"/>
          <p:cNvSpPr>
            <a:spLocks noChangeArrowheads="1"/>
          </p:cNvSpPr>
          <p:nvPr/>
        </p:nvSpPr>
        <p:spPr bwMode="auto">
          <a:xfrm>
            <a:off x="945536" y="4702084"/>
            <a:ext cx="3240360"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EMITIR CONSTANCIAS</a:t>
            </a:r>
          </a:p>
        </p:txBody>
      </p:sp>
      <p:sp>
        <p:nvSpPr>
          <p:cNvPr id="9" name="Rectangle 9"/>
          <p:cNvSpPr>
            <a:spLocks noChangeArrowheads="1"/>
          </p:cNvSpPr>
          <p:nvPr/>
        </p:nvSpPr>
        <p:spPr bwMode="auto">
          <a:xfrm>
            <a:off x="945536" y="5278148"/>
            <a:ext cx="3240360"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EMITIR FACTURAS</a:t>
            </a:r>
          </a:p>
        </p:txBody>
      </p:sp>
      <p:sp>
        <p:nvSpPr>
          <p:cNvPr id="10" name="Rectangle 9"/>
          <p:cNvSpPr>
            <a:spLocks noChangeArrowheads="1"/>
          </p:cNvSpPr>
          <p:nvPr/>
        </p:nvSpPr>
        <p:spPr bwMode="auto">
          <a:xfrm>
            <a:off x="5884540" y="1815523"/>
            <a:ext cx="3528765" cy="727663"/>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CUMPLIMIENTO DE LA OBLIGACION DE PAGO</a:t>
            </a:r>
          </a:p>
        </p:txBody>
      </p:sp>
      <p:sp>
        <p:nvSpPr>
          <p:cNvPr id="11" name="Rectangle 9"/>
          <p:cNvSpPr>
            <a:spLocks noChangeArrowheads="1"/>
          </p:cNvSpPr>
          <p:nvPr/>
        </p:nvSpPr>
        <p:spPr bwMode="auto">
          <a:xfrm>
            <a:off x="5903331" y="2773950"/>
            <a:ext cx="3528765"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TRIBUTOS RETENIDOS</a:t>
            </a:r>
          </a:p>
        </p:txBody>
      </p:sp>
      <p:sp>
        <p:nvSpPr>
          <p:cNvPr id="12" name="Rectangle 9"/>
          <p:cNvSpPr>
            <a:spLocks noChangeArrowheads="1"/>
          </p:cNvSpPr>
          <p:nvPr/>
        </p:nvSpPr>
        <p:spPr bwMode="auto">
          <a:xfrm>
            <a:off x="5904057" y="3406633"/>
            <a:ext cx="3528765"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MULTAS</a:t>
            </a:r>
          </a:p>
        </p:txBody>
      </p:sp>
      <p:sp>
        <p:nvSpPr>
          <p:cNvPr id="13" name="Rectangle 9"/>
          <p:cNvSpPr>
            <a:spLocks noChangeArrowheads="1"/>
          </p:cNvSpPr>
          <p:nvPr/>
        </p:nvSpPr>
        <p:spPr bwMode="auto">
          <a:xfrm>
            <a:off x="5930688" y="4059145"/>
            <a:ext cx="3528765"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INTERESES</a:t>
            </a:r>
          </a:p>
        </p:txBody>
      </p:sp>
      <p:sp>
        <p:nvSpPr>
          <p:cNvPr id="14" name="Rectangle 9"/>
          <p:cNvSpPr>
            <a:spLocks noChangeArrowheads="1"/>
          </p:cNvSpPr>
          <p:nvPr/>
        </p:nvSpPr>
        <p:spPr bwMode="auto">
          <a:xfrm>
            <a:off x="915988" y="5854212"/>
            <a:ext cx="3240360" cy="419887"/>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EXHIBIR FORMULARIOS</a:t>
            </a:r>
          </a:p>
        </p:txBody>
      </p:sp>
      <p:sp>
        <p:nvSpPr>
          <p:cNvPr id="15" name="Rectangle 9"/>
          <p:cNvSpPr>
            <a:spLocks noChangeArrowheads="1"/>
          </p:cNvSpPr>
          <p:nvPr/>
        </p:nvSpPr>
        <p:spPr bwMode="auto">
          <a:xfrm>
            <a:off x="915988" y="6415665"/>
            <a:ext cx="3240360" cy="727663"/>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LLEVAR REGISTRACIONES</a:t>
            </a:r>
          </a:p>
        </p:txBody>
      </p:sp>
    </p:spTree>
    <p:extLst>
      <p:ext uri="{BB962C8B-B14F-4D97-AF65-F5344CB8AC3E}">
        <p14:creationId xmlns:p14="http://schemas.microsoft.com/office/powerpoint/2010/main" val="4141922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spcBef>
                <a:spcPct val="0"/>
              </a:spcBef>
              <a:buFontTx/>
              <a:buNone/>
            </a:pPr>
            <a:r>
              <a:rPr lang="es-ES" altLang="es-AR" sz="1700">
                <a:solidFill>
                  <a:srgbClr val="000000"/>
                </a:solidFill>
              </a:rPr>
              <a:t>Raul Eduardo Piaggio raulepiaggio@gmail.com</a:t>
            </a:r>
          </a:p>
        </p:txBody>
      </p:sp>
      <p:sp>
        <p:nvSpPr>
          <p:cNvPr id="9219"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9220" name="Rectangle 9"/>
          <p:cNvSpPr>
            <a:spLocks noChangeArrowheads="1"/>
          </p:cNvSpPr>
          <p:nvPr/>
        </p:nvSpPr>
        <p:spPr bwMode="auto">
          <a:xfrm>
            <a:off x="1131888" y="3506788"/>
            <a:ext cx="9361487" cy="2913062"/>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pPr>
            <a:r>
              <a:rPr lang="es-AR" altLang="es-AR" sz="2600">
                <a:solidFill>
                  <a:srgbClr val="FFFFFF"/>
                </a:solidFill>
                <a:latin typeface="Arial" panose="020B0604020202020204" pitchFamily="34" charset="0"/>
              </a:rPr>
              <a:t>DDJJ maliciosa o engañosa, o cualquier otro ardid para obtener, aprovechar o utilizar indebidamente reintegros, subsidios o recuperos.</a:t>
            </a:r>
          </a:p>
          <a:p>
            <a:pPr algn="just" eaLnBrk="1" hangingPunct="1">
              <a:spcBef>
                <a:spcPct val="0"/>
              </a:spcBef>
            </a:pPr>
            <a:r>
              <a:rPr lang="es-AR" altLang="es-AR" sz="2600">
                <a:solidFill>
                  <a:srgbClr val="FFFFFF"/>
                </a:solidFill>
                <a:latin typeface="Arial" panose="020B0604020202020204" pitchFamily="34" charset="0"/>
              </a:rPr>
              <a:t>Simulación de pagos de obligaciones tributarias mediante comprobantes falsos.</a:t>
            </a:r>
          </a:p>
          <a:p>
            <a:pPr algn="just" eaLnBrk="1" hangingPunct="1">
              <a:spcBef>
                <a:spcPct val="0"/>
              </a:spcBef>
            </a:pPr>
            <a:r>
              <a:rPr lang="es-AR" altLang="es-AR" sz="2600">
                <a:solidFill>
                  <a:srgbClr val="FFFFFF"/>
                </a:solidFill>
                <a:latin typeface="Arial" panose="020B0604020202020204" pitchFamily="34" charset="0"/>
              </a:rPr>
              <a:t>Se elimina la figura de utilización fraudulenta de quebrantos.</a:t>
            </a:r>
          </a:p>
        </p:txBody>
      </p:sp>
      <p:sp>
        <p:nvSpPr>
          <p:cNvPr id="9221" name="Rectangle 9"/>
          <p:cNvSpPr>
            <a:spLocks noChangeArrowheads="1"/>
          </p:cNvSpPr>
          <p:nvPr/>
        </p:nvSpPr>
        <p:spPr bwMode="auto">
          <a:xfrm>
            <a:off x="1420813" y="303213"/>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INFRACCIONES MATERIALES</a:t>
            </a:r>
          </a:p>
        </p:txBody>
      </p:sp>
      <p:sp>
        <p:nvSpPr>
          <p:cNvPr id="9222" name="Rectangle 9"/>
          <p:cNvSpPr>
            <a:spLocks noChangeArrowheads="1"/>
          </p:cNvSpPr>
          <p:nvPr/>
        </p:nvSpPr>
        <p:spPr bwMode="auto">
          <a:xfrm>
            <a:off x="1431925" y="950913"/>
            <a:ext cx="8569325" cy="5429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800">
                <a:solidFill>
                  <a:schemeClr val="bg1"/>
                </a:solidFill>
                <a:latin typeface="Arial" panose="020B0604020202020204" pitchFamily="34" charset="0"/>
                <a:cs typeface="Arial" panose="020B0604020202020204" pitchFamily="34" charset="0"/>
              </a:rPr>
              <a:t>Defraudación– Art. 46 a 48 LPT</a:t>
            </a:r>
          </a:p>
        </p:txBody>
      </p:sp>
      <p:sp>
        <p:nvSpPr>
          <p:cNvPr id="7" name="Rectangle 9">
            <a:extLst>
              <a:ext uri="{FF2B5EF4-FFF2-40B4-BE49-F238E27FC236}">
                <a16:creationId xmlns:a16="http://schemas.microsoft.com/office/drawing/2014/main" id="{EC17D24E-401E-4E09-AE9F-86EB3F985300}"/>
              </a:ext>
            </a:extLst>
          </p:cNvPr>
          <p:cNvSpPr>
            <a:spLocks noChangeArrowheads="1"/>
          </p:cNvSpPr>
          <p:nvPr/>
        </p:nvSpPr>
        <p:spPr bwMode="auto">
          <a:xfrm>
            <a:off x="1131565" y="1608392"/>
            <a:ext cx="9361487" cy="1060062"/>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457200" indent="-457200">
              <a:defRPr/>
            </a:pPr>
            <a:r>
              <a:rPr lang="es-MX" altLang="es-AR" sz="2800" dirty="0">
                <a:solidFill>
                  <a:schemeClr val="bg1"/>
                </a:solidFill>
                <a:latin typeface="Arial" panose="020B0604020202020204" pitchFamily="34" charset="0"/>
                <a:cs typeface="Arial" panose="020B0604020202020204" pitchFamily="34" charset="0"/>
              </a:rPr>
              <a:t>Presentación DDJJ maliciosa o engañosa.</a:t>
            </a:r>
          </a:p>
          <a:p>
            <a:pPr marL="457200" indent="-457200">
              <a:defRPr/>
            </a:pPr>
            <a:r>
              <a:rPr lang="es-MX" altLang="es-AR" sz="2800" dirty="0">
                <a:solidFill>
                  <a:schemeClr val="bg1"/>
                </a:solidFill>
                <a:latin typeface="Arial" panose="020B0604020202020204" pitchFamily="34" charset="0"/>
                <a:cs typeface="Arial" panose="020B0604020202020204" pitchFamily="34" charset="0"/>
              </a:rPr>
              <a:t>Ocultación maliciosa.</a:t>
            </a:r>
          </a:p>
        </p:txBody>
      </p:sp>
      <p:sp>
        <p:nvSpPr>
          <p:cNvPr id="9224" name="Cerrar llave 7"/>
          <p:cNvSpPr>
            <a:spLocks/>
          </p:cNvSpPr>
          <p:nvPr/>
        </p:nvSpPr>
        <p:spPr bwMode="auto">
          <a:xfrm rot="5400000">
            <a:off x="5588795" y="1605756"/>
            <a:ext cx="519112" cy="10010775"/>
          </a:xfrm>
          <a:prstGeom prst="rightBrace">
            <a:avLst>
              <a:gd name="adj1" fmla="val 8303"/>
              <a:gd name="adj2" fmla="val 50000"/>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11026" tIns="55513" rIns="111026" bIns="55513" anchor="ct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PY" altLang="es-PY" sz="1800">
              <a:solidFill>
                <a:schemeClr val="bg1"/>
              </a:solidFill>
              <a:latin typeface="Arial" panose="020B0604020202020204" pitchFamily="34" charset="0"/>
            </a:endParaRPr>
          </a:p>
        </p:txBody>
      </p:sp>
      <p:sp>
        <p:nvSpPr>
          <p:cNvPr id="9225" name="Rectangle 9"/>
          <p:cNvSpPr>
            <a:spLocks noChangeArrowheads="1"/>
          </p:cNvSpPr>
          <p:nvPr/>
        </p:nvSpPr>
        <p:spPr bwMode="auto">
          <a:xfrm>
            <a:off x="1563688" y="6999288"/>
            <a:ext cx="8569325" cy="542925"/>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MX" altLang="es-AR" sz="2800">
                <a:solidFill>
                  <a:schemeClr val="bg1"/>
                </a:solidFill>
                <a:latin typeface="Arial" panose="020B0604020202020204" pitchFamily="34" charset="0"/>
                <a:cs typeface="Arial" panose="020B0604020202020204" pitchFamily="34" charset="0"/>
              </a:rPr>
              <a:t>Multa 2 a 6 veces el impuesto defraudado</a:t>
            </a:r>
            <a:endParaRPr lang="es-AR" altLang="es-AR" sz="2800">
              <a:solidFill>
                <a:schemeClr val="bg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EC17D24E-401E-4E09-AE9F-86EB3F985300}"/>
              </a:ext>
            </a:extLst>
          </p:cNvPr>
          <p:cNvSpPr>
            <a:spLocks noChangeArrowheads="1"/>
          </p:cNvSpPr>
          <p:nvPr/>
        </p:nvSpPr>
        <p:spPr bwMode="auto">
          <a:xfrm>
            <a:off x="1131565" y="2792407"/>
            <a:ext cx="9361487" cy="542997"/>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marL="457200" indent="-457200">
              <a:defRPr/>
            </a:pPr>
            <a:r>
              <a:rPr lang="es-MX" altLang="es-AR" sz="2800" dirty="0">
                <a:solidFill>
                  <a:schemeClr val="bg1"/>
                </a:solidFill>
                <a:latin typeface="Arial" panose="020B0604020202020204" pitchFamily="34" charset="0"/>
                <a:cs typeface="Arial" panose="020B0604020202020204" pitchFamily="34" charset="0"/>
              </a:rPr>
              <a:t>Retener/percibir y no depositar</a:t>
            </a:r>
            <a:endParaRPr lang="es-AR" altLang="es-AR"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7983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pie de página">
            <a:extLst>
              <a:ext uri="{FF2B5EF4-FFF2-40B4-BE49-F238E27FC236}">
                <a16:creationId xmlns:a16="http://schemas.microsoft.com/office/drawing/2014/main" id="{EA321AAB-F867-41F7-A870-C67D10AAB01C}"/>
              </a:ext>
            </a:extLst>
          </p:cNvPr>
          <p:cNvSpPr>
            <a:spLocks noGrp="1"/>
          </p:cNvSpPr>
          <p:nvPr>
            <p:ph type="ftr" sz="quarter" idx="11"/>
          </p:nvPr>
        </p:nvSpPr>
        <p:spPr/>
        <p:txBody>
          <a:bodyPr/>
          <a:lstStyle/>
          <a:p>
            <a:pPr defTabSz="1109663">
              <a:defRPr/>
            </a:pPr>
            <a:r>
              <a:rPr lang="es-ES" dirty="0" err="1">
                <a:latin typeface="+mn-lt"/>
              </a:rPr>
              <a:t>Raul</a:t>
            </a:r>
            <a:r>
              <a:rPr lang="es-ES" dirty="0">
                <a:latin typeface="+mn-lt"/>
              </a:rPr>
              <a:t> Eduardo </a:t>
            </a:r>
            <a:r>
              <a:rPr lang="es-ES" dirty="0" err="1">
                <a:latin typeface="+mn-lt"/>
              </a:rPr>
              <a:t>Piaggio</a:t>
            </a:r>
            <a:r>
              <a:rPr lang="es-ES" dirty="0">
                <a:latin typeface="+mn-lt"/>
              </a:rPr>
              <a:t> raulepiaggio@gmail.com</a:t>
            </a:r>
          </a:p>
        </p:txBody>
      </p:sp>
      <p:sp>
        <p:nvSpPr>
          <p:cNvPr id="7171"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chemeClr val="bg1"/>
              </a:solidFill>
              <a:latin typeface="Arial" panose="020B0604020202020204" pitchFamily="34" charset="0"/>
            </a:endParaRPr>
          </a:p>
        </p:txBody>
      </p:sp>
      <p:sp>
        <p:nvSpPr>
          <p:cNvPr id="7173" name="Rectángulo 1"/>
          <p:cNvSpPr>
            <a:spLocks noChangeArrowheads="1"/>
          </p:cNvSpPr>
          <p:nvPr/>
        </p:nvSpPr>
        <p:spPr bwMode="auto">
          <a:xfrm>
            <a:off x="307976" y="5326134"/>
            <a:ext cx="2408237" cy="4619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2400" dirty="0"/>
              <a:t>REINCIDENCIA</a:t>
            </a:r>
          </a:p>
        </p:txBody>
      </p:sp>
      <p:sp>
        <p:nvSpPr>
          <p:cNvPr id="3" name="Rectángulo 2">
            <a:extLst>
              <a:ext uri="{FF2B5EF4-FFF2-40B4-BE49-F238E27FC236}">
                <a16:creationId xmlns:a16="http://schemas.microsoft.com/office/drawing/2014/main" id="{4177D45C-38C6-4495-9D67-D80C45F4E0A1}"/>
              </a:ext>
            </a:extLst>
          </p:cNvPr>
          <p:cNvSpPr/>
          <p:nvPr/>
        </p:nvSpPr>
        <p:spPr>
          <a:xfrm>
            <a:off x="3744071" y="5047545"/>
            <a:ext cx="6718300" cy="1015663"/>
          </a:xfrm>
          <a:prstGeom prst="rect">
            <a:avLst/>
          </a:prstGeom>
          <a:solidFill>
            <a:schemeClr val="accent6"/>
          </a:solidFill>
        </p:spPr>
        <p:txBody>
          <a:bodyPr>
            <a:spAutoFit/>
          </a:bodyPr>
          <a:lstStyle/>
          <a:p>
            <a:pPr algn="just">
              <a:defRPr/>
            </a:pPr>
            <a:r>
              <a:rPr lang="es-PY" sz="2000" dirty="0">
                <a:solidFill>
                  <a:schemeClr val="bg1"/>
                </a:solidFill>
              </a:rPr>
              <a:t>•Comisión de 1 infracción existiendo resolución o sentencia firme por una infracción de la misma naturaleza en los últimos 5 años.</a:t>
            </a:r>
          </a:p>
        </p:txBody>
      </p:sp>
      <p:sp>
        <p:nvSpPr>
          <p:cNvPr id="11" name="Rectángulo 1"/>
          <p:cNvSpPr>
            <a:spLocks noChangeArrowheads="1"/>
          </p:cNvSpPr>
          <p:nvPr/>
        </p:nvSpPr>
        <p:spPr bwMode="auto">
          <a:xfrm>
            <a:off x="324283" y="2460407"/>
            <a:ext cx="2289409" cy="46166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2400" dirty="0"/>
              <a:t>REITERANCIA</a:t>
            </a:r>
          </a:p>
        </p:txBody>
      </p:sp>
      <p:sp>
        <p:nvSpPr>
          <p:cNvPr id="12" name="Rectángulo 11">
            <a:extLst>
              <a:ext uri="{FF2B5EF4-FFF2-40B4-BE49-F238E27FC236}">
                <a16:creationId xmlns:a16="http://schemas.microsoft.com/office/drawing/2014/main" id="{4177D45C-38C6-4495-9D67-D80C45F4E0A1}"/>
              </a:ext>
            </a:extLst>
          </p:cNvPr>
          <p:cNvSpPr/>
          <p:nvPr/>
        </p:nvSpPr>
        <p:spPr>
          <a:xfrm>
            <a:off x="3758661" y="2095217"/>
            <a:ext cx="6718300" cy="1015663"/>
          </a:xfrm>
          <a:prstGeom prst="rect">
            <a:avLst/>
          </a:prstGeom>
          <a:solidFill>
            <a:schemeClr val="accent6"/>
          </a:solidFill>
        </p:spPr>
        <p:txBody>
          <a:bodyPr>
            <a:spAutoFit/>
          </a:bodyPr>
          <a:lstStyle/>
          <a:p>
            <a:pPr algn="just">
              <a:defRPr/>
            </a:pPr>
            <a:r>
              <a:rPr lang="es-PY" sz="2000" dirty="0">
                <a:solidFill>
                  <a:schemeClr val="bg1"/>
                </a:solidFill>
              </a:rPr>
              <a:t>•Comisión de más de 1 infracción de la misma naturaleza sin que exista resolución o sentencia firme al momento de la nueva infracción. </a:t>
            </a:r>
          </a:p>
        </p:txBody>
      </p:sp>
    </p:spTree>
    <p:extLst>
      <p:ext uri="{BB962C8B-B14F-4D97-AF65-F5344CB8AC3E}">
        <p14:creationId xmlns:p14="http://schemas.microsoft.com/office/powerpoint/2010/main" val="3020501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pie de página">
            <a:extLst>
              <a:ext uri="{FF2B5EF4-FFF2-40B4-BE49-F238E27FC236}">
                <a16:creationId xmlns:a16="http://schemas.microsoft.com/office/drawing/2014/main" id="{428612EA-F538-4F56-9546-5C69EF1C7D29}"/>
              </a:ext>
            </a:extLst>
          </p:cNvPr>
          <p:cNvSpPr>
            <a:spLocks noGrp="1"/>
          </p:cNvSpPr>
          <p:nvPr>
            <p:ph type="ftr" sz="quarter" idx="11"/>
          </p:nvPr>
        </p:nvSpPr>
        <p:spPr/>
        <p:txBody>
          <a:bodyPr/>
          <a:lstStyle/>
          <a:p>
            <a:pPr defTabSz="1109663">
              <a:defRPr/>
            </a:pPr>
            <a:r>
              <a:rPr lang="es-ES" dirty="0" err="1">
                <a:latin typeface="+mn-lt"/>
              </a:rPr>
              <a:t>Raul</a:t>
            </a:r>
            <a:r>
              <a:rPr lang="es-ES" dirty="0">
                <a:latin typeface="+mn-lt"/>
              </a:rPr>
              <a:t> Eduardo </a:t>
            </a:r>
            <a:r>
              <a:rPr lang="es-ES" dirty="0" err="1">
                <a:latin typeface="+mn-lt"/>
              </a:rPr>
              <a:t>Piaggio</a:t>
            </a:r>
            <a:r>
              <a:rPr lang="es-ES" dirty="0">
                <a:latin typeface="+mn-lt"/>
              </a:rPr>
              <a:t> raulepiaggio@gmail.com</a:t>
            </a:r>
          </a:p>
        </p:txBody>
      </p:sp>
      <p:sp>
        <p:nvSpPr>
          <p:cNvPr id="3075"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chemeClr val="bg1"/>
              </a:solidFill>
              <a:latin typeface="Arial" panose="020B0604020202020204" pitchFamily="34" charset="0"/>
            </a:endParaRPr>
          </a:p>
        </p:txBody>
      </p:sp>
      <p:sp>
        <p:nvSpPr>
          <p:cNvPr id="3076" name="Rectangle 9"/>
          <p:cNvSpPr>
            <a:spLocks noChangeArrowheads="1"/>
          </p:cNvSpPr>
          <p:nvPr/>
        </p:nvSpPr>
        <p:spPr bwMode="auto">
          <a:xfrm>
            <a:off x="1239838" y="2632536"/>
            <a:ext cx="8569325" cy="2081880"/>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endParaRPr lang="es-AR" altLang="es-AR" sz="2000" dirty="0">
              <a:solidFill>
                <a:schemeClr val="bg1"/>
              </a:solidFill>
              <a:latin typeface="Arial" panose="020B0604020202020204" pitchFamily="34" charset="0"/>
            </a:endParaRPr>
          </a:p>
          <a:p>
            <a:pPr algn="ctr" eaLnBrk="1" hangingPunct="1">
              <a:spcBef>
                <a:spcPct val="0"/>
              </a:spcBef>
              <a:buFontTx/>
              <a:buNone/>
            </a:pPr>
            <a:r>
              <a:rPr lang="es-AR" altLang="es-AR" sz="3600" b="1" dirty="0">
                <a:solidFill>
                  <a:schemeClr val="bg1"/>
                </a:solidFill>
                <a:latin typeface="Arial" panose="020B0604020202020204" pitchFamily="34" charset="0"/>
              </a:rPr>
              <a:t>LEY PENAL TRIBUTARIA</a:t>
            </a:r>
          </a:p>
          <a:p>
            <a:pPr algn="ctr" eaLnBrk="1" hangingPunct="1">
              <a:spcBef>
                <a:spcPct val="0"/>
              </a:spcBef>
              <a:buFontTx/>
              <a:buNone/>
            </a:pPr>
            <a:endParaRPr lang="es-AR" altLang="es-AR" sz="3600" b="1" dirty="0">
              <a:solidFill>
                <a:schemeClr val="bg1"/>
              </a:solidFill>
              <a:latin typeface="Arial" panose="020B0604020202020204" pitchFamily="34" charset="0"/>
            </a:endParaRPr>
          </a:p>
          <a:p>
            <a:pPr algn="ctr" eaLnBrk="1" hangingPunct="1">
              <a:spcBef>
                <a:spcPct val="0"/>
              </a:spcBef>
              <a:buFontTx/>
              <a:buNone/>
            </a:pPr>
            <a:r>
              <a:rPr lang="es-AR" altLang="es-AR" sz="3600" b="1" dirty="0">
                <a:solidFill>
                  <a:schemeClr val="bg1"/>
                </a:solidFill>
                <a:latin typeface="Arial" panose="020B0604020202020204" pitchFamily="34" charset="0"/>
              </a:rPr>
              <a:t>Agregada al art 279 de la Ley 27.430 </a:t>
            </a:r>
          </a:p>
        </p:txBody>
      </p:sp>
    </p:spTree>
    <p:extLst>
      <p:ext uri="{BB962C8B-B14F-4D97-AF65-F5344CB8AC3E}">
        <p14:creationId xmlns:p14="http://schemas.microsoft.com/office/powerpoint/2010/main" val="1590003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pie de página"/>
          <p:cNvSpPr>
            <a:spLocks noGrp="1"/>
          </p:cNvSpPr>
          <p:nvPr>
            <p:ph type="ftr" sz="quarter" idx="11"/>
          </p:nvPr>
        </p:nvSpPr>
        <p:spPr>
          <a:xfrm>
            <a:off x="3775075" y="7526338"/>
            <a:ext cx="3498850" cy="55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spcBef>
                <a:spcPct val="0"/>
              </a:spcBef>
              <a:buFontTx/>
              <a:buNone/>
            </a:pPr>
            <a:r>
              <a:rPr lang="es-ES" altLang="es-AR" sz="1700">
                <a:solidFill>
                  <a:srgbClr val="000000"/>
                </a:solidFill>
              </a:rPr>
              <a:t>Raul Eduardo Piaggio raulepiaggio@gmail.com</a:t>
            </a:r>
          </a:p>
        </p:txBody>
      </p:sp>
      <p:sp>
        <p:nvSpPr>
          <p:cNvPr id="5123" name="AutoShape 6">
            <a:hlinkClick r:id="rId3" action="ppaction://hlinksldjump" highlightClick="1"/>
          </p:cNvPr>
          <p:cNvSpPr>
            <a:spLocks noChangeArrowheads="1"/>
          </p:cNvSpPr>
          <p:nvPr/>
        </p:nvSpPr>
        <p:spPr bwMode="auto">
          <a:xfrm>
            <a:off x="10493375" y="7286625"/>
            <a:ext cx="555625" cy="519113"/>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5124" name="Rectangle 9"/>
          <p:cNvSpPr>
            <a:spLocks noChangeArrowheads="1"/>
          </p:cNvSpPr>
          <p:nvPr/>
        </p:nvSpPr>
        <p:spPr bwMode="auto">
          <a:xfrm>
            <a:off x="1413876" y="816983"/>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dirty="0">
                <a:solidFill>
                  <a:srgbClr val="FFFFFF"/>
                </a:solidFill>
                <a:latin typeface="Arial" panose="020B0604020202020204" pitchFamily="34" charset="0"/>
              </a:rPr>
              <a:t>APROPIACIÓN INDEBIDA DE TRIBUTOS</a:t>
            </a:r>
          </a:p>
        </p:txBody>
      </p:sp>
      <p:sp>
        <p:nvSpPr>
          <p:cNvPr id="11" name="Rectangle 9">
            <a:extLst>
              <a:ext uri="{FF2B5EF4-FFF2-40B4-BE49-F238E27FC236}">
                <a16:creationId xmlns:a16="http://schemas.microsoft.com/office/drawing/2014/main" id="{F1EC74DA-EBE9-4351-B7F5-5EEBC204B3E6}"/>
              </a:ext>
            </a:extLst>
          </p:cNvPr>
          <p:cNvSpPr>
            <a:spLocks noChangeArrowheads="1"/>
          </p:cNvSpPr>
          <p:nvPr/>
        </p:nvSpPr>
        <p:spPr bwMode="auto">
          <a:xfrm>
            <a:off x="1413877" y="1762062"/>
            <a:ext cx="8569325" cy="3990095"/>
          </a:xfrm>
          <a:prstGeom prst="rect">
            <a:avLst/>
          </a:prstGeom>
          <a:solidFill>
            <a:schemeClr val="accent2">
              <a:lumMod val="75000"/>
            </a:schemeClr>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defRPr/>
            </a:pPr>
            <a:r>
              <a:rPr lang="es-AR" altLang="es-AR" sz="2800" dirty="0">
                <a:solidFill>
                  <a:schemeClr val="bg1"/>
                </a:solidFill>
                <a:latin typeface="Arial" panose="020B0604020202020204" pitchFamily="34" charset="0"/>
                <a:cs typeface="Arial" panose="020B0604020202020204" pitchFamily="34" charset="0"/>
              </a:rPr>
              <a:t>ARTÍCULO 4°.-. Será reprimido con prisión de dos (2) a seis (6) años el agente de retención o de percepción de tributos nacionales, provinciales o de la CABA, que no depositare, total o parcialmente, dentro de los treinta (30) días corridos de vencido el plazo de ingreso, el tributo retenido o percibido, siempre que el monto no ingresado, superare la suma de cien mil pesos ($ 100.000) por cada mes.</a:t>
            </a:r>
          </a:p>
        </p:txBody>
      </p:sp>
      <p:sp>
        <p:nvSpPr>
          <p:cNvPr id="9" name="Rectangle 9">
            <a:extLst>
              <a:ext uri="{FF2B5EF4-FFF2-40B4-BE49-F238E27FC236}">
                <a16:creationId xmlns:a16="http://schemas.microsoft.com/office/drawing/2014/main" id="{F1EC74DA-EBE9-4351-B7F5-5EEBC204B3E6}"/>
              </a:ext>
            </a:extLst>
          </p:cNvPr>
          <p:cNvSpPr>
            <a:spLocks noChangeArrowheads="1"/>
          </p:cNvSpPr>
          <p:nvPr/>
        </p:nvSpPr>
        <p:spPr bwMode="auto">
          <a:xfrm>
            <a:off x="1420812" y="6261619"/>
            <a:ext cx="8569325" cy="973885"/>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marL="457200" indent="-457200"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defRPr/>
            </a:pPr>
            <a:r>
              <a:rPr lang="es-AR" altLang="es-AR" sz="2800" dirty="0">
                <a:solidFill>
                  <a:schemeClr val="bg1"/>
                </a:solidFill>
                <a:latin typeface="Arial" panose="020B0604020202020204" pitchFamily="34" charset="0"/>
                <a:cs typeface="Arial" panose="020B0604020202020204" pitchFamily="34" charset="0"/>
              </a:rPr>
              <a:t>SUMA DE TODAS LAS RETENCIONES O DE RETENCIONES POR IMPUESTOS </a:t>
            </a:r>
          </a:p>
        </p:txBody>
      </p:sp>
    </p:spTree>
    <p:extLst>
      <p:ext uri="{BB962C8B-B14F-4D97-AF65-F5344CB8AC3E}">
        <p14:creationId xmlns:p14="http://schemas.microsoft.com/office/powerpoint/2010/main" val="4294308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pie de página">
            <a:extLst>
              <a:ext uri="{FF2B5EF4-FFF2-40B4-BE49-F238E27FC236}">
                <a16:creationId xmlns:a16="http://schemas.microsoft.com/office/drawing/2014/main" id="{428612EA-F538-4F56-9546-5C69EF1C7D29}"/>
              </a:ext>
            </a:extLst>
          </p:cNvPr>
          <p:cNvSpPr>
            <a:spLocks noGrp="1"/>
          </p:cNvSpPr>
          <p:nvPr>
            <p:ph type="ftr" sz="quarter" idx="11"/>
          </p:nvPr>
        </p:nvSpPr>
        <p:spPr/>
        <p:txBody>
          <a:bodyPr/>
          <a:lstStyle/>
          <a:p>
            <a:pPr defTabSz="1109663">
              <a:defRPr/>
            </a:pPr>
            <a:r>
              <a:rPr lang="es-ES" dirty="0" err="1">
                <a:latin typeface="+mn-lt"/>
              </a:rPr>
              <a:t>Raul</a:t>
            </a:r>
            <a:r>
              <a:rPr lang="es-ES" dirty="0">
                <a:latin typeface="+mn-lt"/>
              </a:rPr>
              <a:t> Eduardo </a:t>
            </a:r>
            <a:r>
              <a:rPr lang="es-ES" dirty="0" err="1">
                <a:latin typeface="+mn-lt"/>
              </a:rPr>
              <a:t>Piaggio</a:t>
            </a:r>
            <a:r>
              <a:rPr lang="es-ES" dirty="0">
                <a:latin typeface="+mn-lt"/>
              </a:rPr>
              <a:t> raulepiaggio@gmail.com</a:t>
            </a:r>
          </a:p>
        </p:txBody>
      </p:sp>
      <p:sp>
        <p:nvSpPr>
          <p:cNvPr id="3075"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chemeClr val="bg1"/>
              </a:solidFill>
              <a:latin typeface="Arial" panose="020B0604020202020204" pitchFamily="34" charset="0"/>
            </a:endParaRPr>
          </a:p>
        </p:txBody>
      </p:sp>
      <p:sp>
        <p:nvSpPr>
          <p:cNvPr id="3076" name="Rectangle 9"/>
          <p:cNvSpPr>
            <a:spLocks noChangeArrowheads="1"/>
          </p:cNvSpPr>
          <p:nvPr/>
        </p:nvSpPr>
        <p:spPr bwMode="auto">
          <a:xfrm>
            <a:off x="954697" y="1824608"/>
            <a:ext cx="8569325" cy="2882099"/>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b="1" dirty="0">
                <a:solidFill>
                  <a:schemeClr val="bg1"/>
                </a:solidFill>
                <a:latin typeface="Arial" panose="020B0604020202020204" pitchFamily="34" charset="0"/>
              </a:rPr>
              <a:t>El fiscal de la instancia anterior apeló la resolución por la cual se rechazó su requerimiento de instrucción con relación a la presunta apropiación indebida de los importes retenidos en concepto de impuesto a las ganancias por parte de Color SA, porque no constituyen delito, en atención a que por el art. 6, ley 24.769 establece que el monto de más de $10.000 pesos por mes debe entenderse como el resultado de la suma de todo lo retenido percibido en concepto de tributos nacionales, en un mes, sin hacer una distinción por tributos por separado.</a:t>
            </a:r>
          </a:p>
        </p:txBody>
      </p:sp>
      <p:sp>
        <p:nvSpPr>
          <p:cNvPr id="6" name="Rectangle 9"/>
          <p:cNvSpPr>
            <a:spLocks noChangeArrowheads="1"/>
          </p:cNvSpPr>
          <p:nvPr/>
        </p:nvSpPr>
        <p:spPr bwMode="auto">
          <a:xfrm>
            <a:off x="915761" y="419256"/>
            <a:ext cx="8569325" cy="1035440"/>
          </a:xfrm>
          <a:prstGeom prst="rect">
            <a:avLst/>
          </a:prstGeom>
          <a:solidFill>
            <a:schemeClr val="bg2"/>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WAINSTEIN, ENRIQUE C. -  APELACIÓN - 8/5/08</a:t>
            </a:r>
          </a:p>
          <a:p>
            <a:pPr algn="ctr" eaLnBrk="1" hangingPunct="1">
              <a:spcBef>
                <a:spcPct val="0"/>
              </a:spcBef>
              <a:buFontTx/>
              <a:buNone/>
            </a:pPr>
            <a:r>
              <a:rPr lang="es-AR" altLang="es-AR" sz="2000" b="1" dirty="0">
                <a:solidFill>
                  <a:schemeClr val="bg1"/>
                </a:solidFill>
                <a:latin typeface="Arial" panose="020B0604020202020204" pitchFamily="34" charset="0"/>
              </a:rPr>
              <a:t>CÁMARA NACIONAL DE APELACIONES EN LO PENAL ECONÓMICO</a:t>
            </a:r>
          </a:p>
          <a:p>
            <a:pPr algn="ctr" eaLnBrk="1" hangingPunct="1">
              <a:spcBef>
                <a:spcPct val="0"/>
              </a:spcBef>
              <a:buFontTx/>
              <a:buNone/>
            </a:pPr>
            <a:r>
              <a:rPr lang="es-AR" altLang="es-AR" sz="2000" b="1" dirty="0">
                <a:solidFill>
                  <a:schemeClr val="bg1"/>
                </a:solidFill>
                <a:latin typeface="Arial" panose="020B0604020202020204" pitchFamily="34" charset="0"/>
              </a:rPr>
              <a:t>SALA B</a:t>
            </a:r>
          </a:p>
        </p:txBody>
      </p:sp>
      <p:sp>
        <p:nvSpPr>
          <p:cNvPr id="7" name="Rectangle 9"/>
          <p:cNvSpPr>
            <a:spLocks noChangeArrowheads="1"/>
          </p:cNvSpPr>
          <p:nvPr/>
        </p:nvSpPr>
        <p:spPr bwMode="auto">
          <a:xfrm>
            <a:off x="940722" y="5038811"/>
            <a:ext cx="8569325" cy="2266546"/>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b="1" dirty="0">
                <a:solidFill>
                  <a:schemeClr val="bg1"/>
                </a:solidFill>
                <a:latin typeface="Arial" panose="020B0604020202020204" pitchFamily="34" charset="0"/>
              </a:rPr>
              <a:t>La Cámara Nacional Penal Económico confirmó la resolución apelada. En efecto, sostuvo que la condición objetiva de punibilidad rige </a:t>
            </a:r>
            <a:r>
              <a:rPr lang="es-AR" altLang="es-AR" sz="2000" b="1" u="sng" dirty="0">
                <a:solidFill>
                  <a:schemeClr val="bg1"/>
                </a:solidFill>
                <a:latin typeface="Arial" panose="020B0604020202020204" pitchFamily="34" charset="0"/>
              </a:rPr>
              <a:t>por monto y por régimen de cada tributo y que la retención debe estar referida a un mismo impuesto, no a la sumatoria de varios, conforme a la hermenéutica de la Ley Penal Tributaria, que a partir del art. 1º está precisando que los delitos se tipifican por cada tributo. </a:t>
            </a:r>
          </a:p>
        </p:txBody>
      </p:sp>
    </p:spTree>
    <p:extLst>
      <p:ext uri="{BB962C8B-B14F-4D97-AF65-F5344CB8AC3E}">
        <p14:creationId xmlns:p14="http://schemas.microsoft.com/office/powerpoint/2010/main" val="1647867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pie de página">
            <a:extLst>
              <a:ext uri="{FF2B5EF4-FFF2-40B4-BE49-F238E27FC236}">
                <a16:creationId xmlns:a16="http://schemas.microsoft.com/office/drawing/2014/main" id="{428612EA-F538-4F56-9546-5C69EF1C7D29}"/>
              </a:ext>
            </a:extLst>
          </p:cNvPr>
          <p:cNvSpPr>
            <a:spLocks noGrp="1"/>
          </p:cNvSpPr>
          <p:nvPr>
            <p:ph type="ftr" sz="quarter" idx="11"/>
          </p:nvPr>
        </p:nvSpPr>
        <p:spPr/>
        <p:txBody>
          <a:bodyPr/>
          <a:lstStyle/>
          <a:p>
            <a:pPr defTabSz="1109663">
              <a:defRPr/>
            </a:pPr>
            <a:r>
              <a:rPr lang="es-ES" dirty="0" err="1">
                <a:latin typeface="+mn-lt"/>
              </a:rPr>
              <a:t>Raul</a:t>
            </a:r>
            <a:r>
              <a:rPr lang="es-ES" dirty="0">
                <a:latin typeface="+mn-lt"/>
              </a:rPr>
              <a:t> Eduardo </a:t>
            </a:r>
            <a:r>
              <a:rPr lang="es-ES" dirty="0" err="1">
                <a:latin typeface="+mn-lt"/>
              </a:rPr>
              <a:t>Piaggio</a:t>
            </a:r>
            <a:r>
              <a:rPr lang="es-ES" dirty="0">
                <a:latin typeface="+mn-lt"/>
              </a:rPr>
              <a:t> raulepiaggio@gmail.com</a:t>
            </a:r>
          </a:p>
        </p:txBody>
      </p:sp>
      <p:sp>
        <p:nvSpPr>
          <p:cNvPr id="3075"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chemeClr val="bg1"/>
              </a:solidFill>
              <a:latin typeface="Arial" panose="020B0604020202020204" pitchFamily="34" charset="0"/>
            </a:endParaRPr>
          </a:p>
        </p:txBody>
      </p:sp>
      <p:sp>
        <p:nvSpPr>
          <p:cNvPr id="3076" name="Rectangle 9"/>
          <p:cNvSpPr>
            <a:spLocks noChangeArrowheads="1"/>
          </p:cNvSpPr>
          <p:nvPr/>
        </p:nvSpPr>
        <p:spPr bwMode="auto">
          <a:xfrm>
            <a:off x="555948" y="2694090"/>
            <a:ext cx="10153128" cy="1958770"/>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spcBef>
                <a:spcPct val="0"/>
              </a:spcBef>
              <a:buNone/>
            </a:pPr>
            <a:r>
              <a:rPr lang="es-AR" sz="2000" b="1" dirty="0">
                <a:solidFill>
                  <a:schemeClr val="bg1"/>
                </a:solidFill>
                <a:latin typeface="+mj-lt"/>
              </a:rPr>
              <a:t>Por el art. 6 se prevé la conminación penal “siempre que el monto superase la suma de ... pesos ($...) [ley 24.769, antes de la reforma introducida por la ley 26.735] por cada mes ”; por lo tanto, y por el contrario a lo indicado con respecto a la evasión tributaria, el legislador no previó ningún tipo de diferenciación en la conformación de este monto por la circunstancia de que se trate de distintos tributos.. </a:t>
            </a:r>
            <a:endParaRPr lang="es-AR" altLang="es-AR" sz="2000" b="1" dirty="0">
              <a:solidFill>
                <a:schemeClr val="bg1"/>
              </a:solidFill>
              <a:latin typeface="+mj-lt"/>
            </a:endParaRPr>
          </a:p>
        </p:txBody>
      </p:sp>
      <p:sp>
        <p:nvSpPr>
          <p:cNvPr id="5" name="Rectangle 9"/>
          <p:cNvSpPr>
            <a:spLocks noChangeArrowheads="1"/>
          </p:cNvSpPr>
          <p:nvPr/>
        </p:nvSpPr>
        <p:spPr bwMode="auto">
          <a:xfrm>
            <a:off x="555948" y="5888564"/>
            <a:ext cx="10153128" cy="1650993"/>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sz="2000" b="1" dirty="0">
                <a:solidFill>
                  <a:schemeClr val="bg1"/>
                </a:solidFill>
                <a:latin typeface="+mj-lt"/>
              </a:rPr>
              <a:t> En consecuencia, mientras se trate de tributos nacionales y la calidad de agente de retención y la de percepción recaiga sobre el mismo sujeto tributario, </a:t>
            </a:r>
            <a:r>
              <a:rPr lang="es-AR" sz="2000" b="1" u="sng" dirty="0">
                <a:solidFill>
                  <a:schemeClr val="bg1"/>
                </a:solidFill>
                <a:latin typeface="+mj-lt"/>
              </a:rPr>
              <a:t>no parece haber inconveniente </a:t>
            </a:r>
            <a:r>
              <a:rPr lang="es-AR" sz="2000" b="1" dirty="0">
                <a:solidFill>
                  <a:schemeClr val="bg1"/>
                </a:solidFill>
                <a:latin typeface="+mj-lt"/>
              </a:rPr>
              <a:t>alguno en que a los efectos de constatar la existencia de la condición objetiva de punibilidad deben sumarse todos los tributos sin que tenga relevancia, a este efecto, que hayan sido percibidos o retenidos</a:t>
            </a:r>
            <a:endParaRPr lang="es-AR" altLang="es-AR" sz="2000" b="1" dirty="0">
              <a:solidFill>
                <a:schemeClr val="bg1"/>
              </a:solidFill>
              <a:latin typeface="+mj-lt"/>
            </a:endParaRPr>
          </a:p>
        </p:txBody>
      </p:sp>
      <p:sp>
        <p:nvSpPr>
          <p:cNvPr id="6" name="Rectangle 9"/>
          <p:cNvSpPr>
            <a:spLocks noChangeArrowheads="1"/>
          </p:cNvSpPr>
          <p:nvPr/>
        </p:nvSpPr>
        <p:spPr bwMode="auto">
          <a:xfrm>
            <a:off x="1492213" y="1000898"/>
            <a:ext cx="8064573" cy="419887"/>
          </a:xfrm>
          <a:prstGeom prst="rect">
            <a:avLst/>
          </a:prstGeom>
          <a:solidFill>
            <a:schemeClr val="bg2"/>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spcBef>
                <a:spcPct val="0"/>
              </a:spcBef>
              <a:buNone/>
            </a:pPr>
            <a:r>
              <a:rPr lang="es-AR" sz="2000" b="1" dirty="0">
                <a:solidFill>
                  <a:schemeClr val="bg1"/>
                </a:solidFill>
                <a:latin typeface="+mj-lt"/>
              </a:rPr>
              <a:t>Molino Nuevo SA s/infracción L. 24769. Incidente de apelación</a:t>
            </a:r>
            <a:endParaRPr lang="es-AR" altLang="es-AR" sz="2000" b="1" dirty="0">
              <a:solidFill>
                <a:schemeClr val="bg1"/>
              </a:solidFill>
              <a:latin typeface="+mj-lt"/>
            </a:endParaRPr>
          </a:p>
        </p:txBody>
      </p:sp>
      <p:sp>
        <p:nvSpPr>
          <p:cNvPr id="7" name="Rectangle 9"/>
          <p:cNvSpPr>
            <a:spLocks noChangeArrowheads="1"/>
          </p:cNvSpPr>
          <p:nvPr/>
        </p:nvSpPr>
        <p:spPr bwMode="auto">
          <a:xfrm>
            <a:off x="699964" y="1779963"/>
            <a:ext cx="3740473" cy="419887"/>
          </a:xfrm>
          <a:prstGeom prst="rect">
            <a:avLst/>
          </a:prstGeom>
          <a:solidFill>
            <a:schemeClr val="bg2"/>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spcBef>
                <a:spcPct val="0"/>
              </a:spcBef>
              <a:buNone/>
            </a:pPr>
            <a:r>
              <a:rPr lang="es-AR" sz="2000" b="1" dirty="0" err="1">
                <a:solidFill>
                  <a:schemeClr val="bg1"/>
                </a:solidFill>
                <a:latin typeface="+mj-lt"/>
              </a:rPr>
              <a:t>TRIBUNAL:Cám</a:t>
            </a:r>
            <a:r>
              <a:rPr lang="es-AR" sz="2000" b="1" dirty="0">
                <a:solidFill>
                  <a:schemeClr val="bg1"/>
                </a:solidFill>
                <a:latin typeface="+mj-lt"/>
              </a:rPr>
              <a:t>. </a:t>
            </a:r>
            <a:r>
              <a:rPr lang="es-AR" sz="2000" b="1" dirty="0" err="1">
                <a:solidFill>
                  <a:schemeClr val="bg1"/>
                </a:solidFill>
                <a:latin typeface="+mj-lt"/>
              </a:rPr>
              <a:t>Nac</a:t>
            </a:r>
            <a:r>
              <a:rPr lang="es-AR" sz="2000" b="1" dirty="0">
                <a:solidFill>
                  <a:schemeClr val="bg1"/>
                </a:solidFill>
                <a:latin typeface="+mj-lt"/>
              </a:rPr>
              <a:t>. Penal</a:t>
            </a:r>
            <a:endParaRPr lang="es-AR" altLang="es-AR" sz="2000" b="1" dirty="0">
              <a:solidFill>
                <a:schemeClr val="bg1"/>
              </a:solidFill>
              <a:latin typeface="+mj-lt"/>
            </a:endParaRPr>
          </a:p>
        </p:txBody>
      </p:sp>
      <p:sp>
        <p:nvSpPr>
          <p:cNvPr id="9" name="Rectangle 9"/>
          <p:cNvSpPr>
            <a:spLocks noChangeArrowheads="1"/>
          </p:cNvSpPr>
          <p:nvPr/>
        </p:nvSpPr>
        <p:spPr bwMode="auto">
          <a:xfrm>
            <a:off x="618059" y="4869838"/>
            <a:ext cx="10153128" cy="727663"/>
          </a:xfrm>
          <a:prstGeom prst="rect">
            <a:avLst/>
          </a:prstGeom>
          <a:solidFill>
            <a:srgbClr val="FF3300"/>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a:spcBef>
                <a:spcPct val="0"/>
              </a:spcBef>
              <a:buNone/>
            </a:pPr>
            <a:r>
              <a:rPr lang="es-AR" sz="2000" b="1" dirty="0">
                <a:solidFill>
                  <a:schemeClr val="bg1"/>
                </a:solidFill>
                <a:latin typeface="+mj-lt"/>
              </a:rPr>
              <a:t>Tampoco lo hizo con respecto a si se tratan de percepciones o retenciones, sino que simplemente indica que el monto debe ser el no ingresado. </a:t>
            </a:r>
            <a:endParaRPr lang="es-AR" altLang="es-AR" sz="2000" b="1" dirty="0">
              <a:solidFill>
                <a:schemeClr val="bg1"/>
              </a:solidFill>
              <a:latin typeface="+mj-lt"/>
            </a:endParaRPr>
          </a:p>
        </p:txBody>
      </p:sp>
    </p:spTree>
    <p:extLst>
      <p:ext uri="{BB962C8B-B14F-4D97-AF65-F5344CB8AC3E}">
        <p14:creationId xmlns:p14="http://schemas.microsoft.com/office/powerpoint/2010/main" val="820835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pie de página">
            <a:extLst>
              <a:ext uri="{FF2B5EF4-FFF2-40B4-BE49-F238E27FC236}">
                <a16:creationId xmlns:a16="http://schemas.microsoft.com/office/drawing/2014/main" id="{428612EA-F538-4F56-9546-5C69EF1C7D29}"/>
              </a:ext>
            </a:extLst>
          </p:cNvPr>
          <p:cNvSpPr>
            <a:spLocks noGrp="1"/>
          </p:cNvSpPr>
          <p:nvPr>
            <p:ph type="ftr" sz="quarter" idx="11"/>
          </p:nvPr>
        </p:nvSpPr>
        <p:spPr/>
        <p:txBody>
          <a:bodyPr/>
          <a:lstStyle/>
          <a:p>
            <a:pPr defTabSz="1109663">
              <a:defRPr/>
            </a:pPr>
            <a:r>
              <a:rPr lang="es-ES" dirty="0" err="1">
                <a:latin typeface="+mn-lt"/>
              </a:rPr>
              <a:t>Raul</a:t>
            </a:r>
            <a:r>
              <a:rPr lang="es-ES" dirty="0">
                <a:latin typeface="+mn-lt"/>
              </a:rPr>
              <a:t> Eduardo </a:t>
            </a:r>
            <a:r>
              <a:rPr lang="es-ES" dirty="0" err="1">
                <a:latin typeface="+mn-lt"/>
              </a:rPr>
              <a:t>Piaggio</a:t>
            </a:r>
            <a:r>
              <a:rPr lang="es-ES" dirty="0">
                <a:latin typeface="+mn-lt"/>
              </a:rPr>
              <a:t> raulepiaggio@gmail.com</a:t>
            </a:r>
          </a:p>
        </p:txBody>
      </p:sp>
      <p:sp>
        <p:nvSpPr>
          <p:cNvPr id="3075"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chemeClr val="bg1"/>
              </a:solidFill>
              <a:latin typeface="Arial" panose="020B0604020202020204" pitchFamily="34" charset="0"/>
            </a:endParaRPr>
          </a:p>
        </p:txBody>
      </p:sp>
      <p:sp>
        <p:nvSpPr>
          <p:cNvPr id="3076" name="Rectangle 9"/>
          <p:cNvSpPr>
            <a:spLocks noChangeArrowheads="1"/>
          </p:cNvSpPr>
          <p:nvPr/>
        </p:nvSpPr>
        <p:spPr bwMode="auto">
          <a:xfrm>
            <a:off x="1194729" y="3294066"/>
            <a:ext cx="8569325" cy="1650993"/>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b="1" dirty="0">
                <a:solidFill>
                  <a:schemeClr val="bg1"/>
                </a:solidFill>
                <a:latin typeface="Arial" panose="020B0604020202020204" pitchFamily="34" charset="0"/>
              </a:rPr>
              <a:t>Valora el dolo en la figura del art 6 A diferencia de la evasión simple del art 1 la apropiación indebida del tributo no  requiere una  actividad de parte del imputado tendiente a ocultar o engañar al fisco, sino de la voluntad deliberada de no depositar los fondos .Solo queda analizar el dolo de la conducta reprochada. </a:t>
            </a:r>
          </a:p>
        </p:txBody>
      </p:sp>
      <p:sp>
        <p:nvSpPr>
          <p:cNvPr id="5" name="Rectangle 9"/>
          <p:cNvSpPr>
            <a:spLocks noChangeArrowheads="1"/>
          </p:cNvSpPr>
          <p:nvPr/>
        </p:nvSpPr>
        <p:spPr bwMode="auto">
          <a:xfrm>
            <a:off x="987560" y="1139249"/>
            <a:ext cx="9117047" cy="727663"/>
          </a:xfrm>
          <a:prstGeom prst="rect">
            <a:avLst/>
          </a:prstGeom>
          <a:solidFill>
            <a:schemeClr val="bg2"/>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 Don </a:t>
            </a:r>
            <a:r>
              <a:rPr lang="es-AR" altLang="es-AR" sz="2000" b="1" dirty="0" err="1">
                <a:solidFill>
                  <a:schemeClr val="bg1"/>
                </a:solidFill>
                <a:latin typeface="Arial" panose="020B0604020202020204" pitchFamily="34" charset="0"/>
              </a:rPr>
              <a:t>Satur</a:t>
            </a:r>
            <a:r>
              <a:rPr lang="es-AR" altLang="es-AR" sz="2000" b="1" dirty="0">
                <a:solidFill>
                  <a:schemeClr val="bg1"/>
                </a:solidFill>
                <a:latin typeface="Arial" panose="020B0604020202020204" pitchFamily="34" charset="0"/>
              </a:rPr>
              <a:t> SRL y otros s/art(s). 26.735:6 Art. 6 – Apropiación indebida de tributos. Ley 23.735 (modificación Ley 24.769).”</a:t>
            </a:r>
          </a:p>
        </p:txBody>
      </p:sp>
      <p:sp>
        <p:nvSpPr>
          <p:cNvPr id="6" name="Rectangle 9"/>
          <p:cNvSpPr>
            <a:spLocks noChangeArrowheads="1"/>
          </p:cNvSpPr>
          <p:nvPr/>
        </p:nvSpPr>
        <p:spPr bwMode="auto">
          <a:xfrm>
            <a:off x="1239837" y="5432971"/>
            <a:ext cx="8569325" cy="1035440"/>
          </a:xfrm>
          <a:prstGeom prst="rect">
            <a:avLst/>
          </a:prstGeom>
          <a:solidFill>
            <a:srgbClr val="C000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just" eaLnBrk="1" hangingPunct="1">
              <a:spcBef>
                <a:spcPct val="0"/>
              </a:spcBef>
              <a:buFontTx/>
              <a:buNone/>
            </a:pPr>
            <a:r>
              <a:rPr lang="es-AR" altLang="es-AR" sz="2000" b="1" dirty="0">
                <a:solidFill>
                  <a:schemeClr val="bg1"/>
                </a:solidFill>
                <a:latin typeface="Arial" panose="020B0604020202020204" pitchFamily="34" charset="0"/>
              </a:rPr>
              <a:t>No se requiere el conocimiento de una maniobra fraudulenta sino de la voluntad deliberada de no llevar a cabo el depósito de los fondos retenidos dentro del término legal</a:t>
            </a:r>
          </a:p>
        </p:txBody>
      </p:sp>
      <p:sp>
        <p:nvSpPr>
          <p:cNvPr id="7" name="Rectangle 9"/>
          <p:cNvSpPr>
            <a:spLocks noChangeArrowheads="1"/>
          </p:cNvSpPr>
          <p:nvPr/>
        </p:nvSpPr>
        <p:spPr bwMode="auto">
          <a:xfrm>
            <a:off x="954396" y="2114471"/>
            <a:ext cx="9117047" cy="727663"/>
          </a:xfrm>
          <a:prstGeom prst="rect">
            <a:avLst/>
          </a:prstGeom>
          <a:solidFill>
            <a:schemeClr val="bg2"/>
          </a:solidFill>
          <a:ln w="38100">
            <a:solidFill>
              <a:schemeClr val="tx1"/>
            </a:solidFill>
            <a:miter lim="800000"/>
            <a:headEnd/>
            <a:tailEnd/>
          </a:ln>
        </p:spPr>
        <p:txBody>
          <a:bodyPr wrap="square"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CÁMARA DE APELACIONES EN LO PENAL, CONTRAVENCIONAL Y DE FALTAS DE LA CABA – 04/04/2016</a:t>
            </a:r>
          </a:p>
        </p:txBody>
      </p:sp>
    </p:spTree>
    <p:extLst>
      <p:ext uri="{BB962C8B-B14F-4D97-AF65-F5344CB8AC3E}">
        <p14:creationId xmlns:p14="http://schemas.microsoft.com/office/powerpoint/2010/main" val="26583786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arcador de pie de página">
            <a:extLst>
              <a:ext uri="{FF2B5EF4-FFF2-40B4-BE49-F238E27FC236}">
                <a16:creationId xmlns:a16="http://schemas.microsoft.com/office/drawing/2014/main" id="{428612EA-F538-4F56-9546-5C69EF1C7D29}"/>
              </a:ext>
            </a:extLst>
          </p:cNvPr>
          <p:cNvSpPr>
            <a:spLocks noGrp="1"/>
          </p:cNvSpPr>
          <p:nvPr>
            <p:ph type="ftr" sz="quarter" idx="11"/>
          </p:nvPr>
        </p:nvSpPr>
        <p:spPr/>
        <p:txBody>
          <a:bodyPr/>
          <a:lstStyle/>
          <a:p>
            <a:pPr defTabSz="1109663">
              <a:defRPr/>
            </a:pPr>
            <a:r>
              <a:rPr lang="es-ES" dirty="0" err="1">
                <a:latin typeface="+mn-lt"/>
              </a:rPr>
              <a:t>Raul</a:t>
            </a:r>
            <a:r>
              <a:rPr lang="es-ES" dirty="0">
                <a:latin typeface="+mn-lt"/>
              </a:rPr>
              <a:t> Eduardo </a:t>
            </a:r>
            <a:r>
              <a:rPr lang="es-ES" dirty="0" err="1">
                <a:latin typeface="+mn-lt"/>
              </a:rPr>
              <a:t>Piaggio</a:t>
            </a:r>
            <a:r>
              <a:rPr lang="es-ES" dirty="0">
                <a:latin typeface="+mn-lt"/>
              </a:rPr>
              <a:t> raulepiaggio@gmail.com</a:t>
            </a:r>
          </a:p>
        </p:txBody>
      </p:sp>
      <p:sp>
        <p:nvSpPr>
          <p:cNvPr id="3075"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chemeClr val="bg1"/>
              </a:solidFill>
              <a:latin typeface="Arial" panose="020B0604020202020204" pitchFamily="34" charset="0"/>
            </a:endParaRPr>
          </a:p>
        </p:txBody>
      </p:sp>
      <p:sp>
        <p:nvSpPr>
          <p:cNvPr id="3076" name="Rectangle 9"/>
          <p:cNvSpPr>
            <a:spLocks noChangeArrowheads="1"/>
          </p:cNvSpPr>
          <p:nvPr/>
        </p:nvSpPr>
        <p:spPr bwMode="auto">
          <a:xfrm>
            <a:off x="1239838" y="2509425"/>
            <a:ext cx="8569325" cy="2328101"/>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3600" b="1" dirty="0">
                <a:solidFill>
                  <a:schemeClr val="bg1"/>
                </a:solidFill>
                <a:latin typeface="Arial" panose="020B0604020202020204" pitchFamily="34" charset="0"/>
              </a:rPr>
              <a:t>PROCEDIMIENTO TRIBUTARIO</a:t>
            </a:r>
          </a:p>
          <a:p>
            <a:pPr algn="ctr" eaLnBrk="1" hangingPunct="1">
              <a:spcBef>
                <a:spcPct val="0"/>
              </a:spcBef>
              <a:buFontTx/>
              <a:buNone/>
            </a:pPr>
            <a:r>
              <a:rPr lang="es-AR" altLang="es-AR" sz="3600" b="1" dirty="0">
                <a:solidFill>
                  <a:schemeClr val="bg1"/>
                </a:solidFill>
                <a:latin typeface="Arial" panose="020B0604020202020204" pitchFamily="34" charset="0"/>
              </a:rPr>
              <a:t>INFRACCIONES MATERIALES</a:t>
            </a:r>
          </a:p>
          <a:p>
            <a:pPr algn="ctr" eaLnBrk="1" hangingPunct="1">
              <a:spcBef>
                <a:spcPct val="0"/>
              </a:spcBef>
              <a:buFontTx/>
              <a:buNone/>
            </a:pPr>
            <a:r>
              <a:rPr lang="es-AR" altLang="es-AR" sz="3600" b="1" dirty="0">
                <a:solidFill>
                  <a:schemeClr val="bg1"/>
                </a:solidFill>
                <a:latin typeface="Arial" panose="020B0604020202020204" pitchFamily="34" charset="0"/>
              </a:rPr>
              <a:t>Y </a:t>
            </a:r>
          </a:p>
          <a:p>
            <a:pPr algn="ctr" eaLnBrk="1" hangingPunct="1">
              <a:spcBef>
                <a:spcPct val="0"/>
              </a:spcBef>
              <a:buFontTx/>
              <a:buNone/>
            </a:pPr>
            <a:r>
              <a:rPr lang="es-AR" altLang="es-AR" sz="3600" b="1" dirty="0">
                <a:solidFill>
                  <a:schemeClr val="bg1"/>
                </a:solidFill>
                <a:latin typeface="Arial" panose="020B0604020202020204" pitchFamily="34" charset="0"/>
              </a:rPr>
              <a:t>FORMALES</a:t>
            </a:r>
          </a:p>
        </p:txBody>
      </p:sp>
    </p:spTree>
    <p:extLst>
      <p:ext uri="{BB962C8B-B14F-4D97-AF65-F5344CB8AC3E}">
        <p14:creationId xmlns:p14="http://schemas.microsoft.com/office/powerpoint/2010/main" val="4215265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pie de página"/>
          <p:cNvSpPr>
            <a:spLocks noGrp="1"/>
          </p:cNvSpPr>
          <p:nvPr>
            <p:ph type="ftr" sz="quarter" idx="11"/>
          </p:nvPr>
        </p:nvSpPr>
        <p:spPr>
          <a:xfrm>
            <a:off x="3825875" y="7416800"/>
            <a:ext cx="3498850" cy="55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spcBef>
                <a:spcPct val="0"/>
              </a:spcBef>
              <a:buFontTx/>
              <a:buNone/>
            </a:pPr>
            <a:r>
              <a:rPr lang="es-ES" altLang="es-AR" sz="1700">
                <a:solidFill>
                  <a:srgbClr val="000000"/>
                </a:solidFill>
              </a:rPr>
              <a:t>Raul Eduardo Piaggio raulepiaggio@gmail.com</a:t>
            </a:r>
          </a:p>
        </p:txBody>
      </p:sp>
      <p:sp>
        <p:nvSpPr>
          <p:cNvPr id="11267" name="AutoShape 6">
            <a:hlinkClick r:id="rId3" action="ppaction://hlinksldjump" highlightClick="1"/>
          </p:cNvPr>
          <p:cNvSpPr>
            <a:spLocks noChangeArrowheads="1"/>
          </p:cNvSpPr>
          <p:nvPr/>
        </p:nvSpPr>
        <p:spPr bwMode="auto">
          <a:xfrm>
            <a:off x="10493375" y="835183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11268" name="Rectangle 9"/>
          <p:cNvSpPr>
            <a:spLocks noChangeArrowheads="1"/>
          </p:cNvSpPr>
          <p:nvPr/>
        </p:nvSpPr>
        <p:spPr bwMode="auto">
          <a:xfrm>
            <a:off x="627063" y="2232025"/>
            <a:ext cx="10179050" cy="512763"/>
          </a:xfrm>
          <a:prstGeom prst="rect">
            <a:avLst/>
          </a:prstGeom>
          <a:solidFill>
            <a:schemeClr val="accent2"/>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MX" altLang="es-AR" sz="2600">
                <a:solidFill>
                  <a:srgbClr val="FFFFFF"/>
                </a:solidFill>
                <a:latin typeface="Arial" panose="020B0604020202020204" pitchFamily="34" charset="0"/>
              </a:rPr>
              <a:t>Cuando no exista un procedimiento de determinación de oficio </a:t>
            </a:r>
            <a:endParaRPr lang="es-AR" altLang="es-AR" sz="2600">
              <a:solidFill>
                <a:srgbClr val="FFFFFF"/>
              </a:solidFill>
              <a:latin typeface="Arial" panose="020B0604020202020204" pitchFamily="34" charset="0"/>
            </a:endParaRPr>
          </a:p>
        </p:txBody>
      </p:sp>
      <p:sp>
        <p:nvSpPr>
          <p:cNvPr id="11270" name="Rectangle 9"/>
          <p:cNvSpPr>
            <a:spLocks noChangeArrowheads="1"/>
          </p:cNvSpPr>
          <p:nvPr/>
        </p:nvSpPr>
        <p:spPr bwMode="auto">
          <a:xfrm>
            <a:off x="1431925" y="1527175"/>
            <a:ext cx="8569325" cy="512763"/>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600">
                <a:solidFill>
                  <a:schemeClr val="bg1"/>
                </a:solidFill>
                <a:latin typeface="Arial" panose="020B0604020202020204" pitchFamily="34" charset="0"/>
                <a:cs typeface="Arial" panose="020B0604020202020204" pitchFamily="34" charset="0"/>
              </a:rPr>
              <a:t>Procedimiento de aplicación </a:t>
            </a:r>
          </a:p>
        </p:txBody>
      </p:sp>
      <p:sp>
        <p:nvSpPr>
          <p:cNvPr id="11271" name="Rectángulo 6"/>
          <p:cNvSpPr>
            <a:spLocks noChangeArrowheads="1"/>
          </p:cNvSpPr>
          <p:nvPr/>
        </p:nvSpPr>
        <p:spPr bwMode="auto">
          <a:xfrm>
            <a:off x="298450" y="5794375"/>
            <a:ext cx="2130425" cy="10144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Actuaciones Administrativas Previas</a:t>
            </a:r>
          </a:p>
        </p:txBody>
      </p:sp>
      <p:sp>
        <p:nvSpPr>
          <p:cNvPr id="11272" name="Rectángulo 7"/>
          <p:cNvSpPr>
            <a:spLocks noChangeArrowheads="1"/>
          </p:cNvSpPr>
          <p:nvPr/>
        </p:nvSpPr>
        <p:spPr bwMode="auto">
          <a:xfrm>
            <a:off x="2500313" y="5761038"/>
            <a:ext cx="1841500" cy="7080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Instrucción Sumario</a:t>
            </a:r>
          </a:p>
        </p:txBody>
      </p:sp>
      <p:sp>
        <p:nvSpPr>
          <p:cNvPr id="11273" name="Rectángulo 8"/>
          <p:cNvSpPr>
            <a:spLocks noChangeArrowheads="1"/>
          </p:cNvSpPr>
          <p:nvPr/>
        </p:nvSpPr>
        <p:spPr bwMode="auto">
          <a:xfrm>
            <a:off x="8675688" y="5761038"/>
            <a:ext cx="2130425"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Recurso</a:t>
            </a:r>
          </a:p>
        </p:txBody>
      </p:sp>
      <p:sp>
        <p:nvSpPr>
          <p:cNvPr id="11274" name="Rectángulo 9"/>
          <p:cNvSpPr>
            <a:spLocks noChangeArrowheads="1"/>
          </p:cNvSpPr>
          <p:nvPr/>
        </p:nvSpPr>
        <p:spPr bwMode="auto">
          <a:xfrm>
            <a:off x="6421438" y="5788025"/>
            <a:ext cx="2127250"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Resolución</a:t>
            </a:r>
          </a:p>
        </p:txBody>
      </p:sp>
      <p:sp>
        <p:nvSpPr>
          <p:cNvPr id="11275" name="Rectángulo 10"/>
          <p:cNvSpPr>
            <a:spLocks noChangeArrowheads="1"/>
          </p:cNvSpPr>
          <p:nvPr/>
        </p:nvSpPr>
        <p:spPr bwMode="auto">
          <a:xfrm>
            <a:off x="4457700" y="5788025"/>
            <a:ext cx="1843088"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Descargo</a:t>
            </a:r>
          </a:p>
        </p:txBody>
      </p:sp>
      <p:cxnSp>
        <p:nvCxnSpPr>
          <p:cNvPr id="11276" name="Conector recto 2"/>
          <p:cNvCxnSpPr>
            <a:cxnSpLocks noChangeShapeType="1"/>
          </p:cNvCxnSpPr>
          <p:nvPr/>
        </p:nvCxnSpPr>
        <p:spPr bwMode="auto">
          <a:xfrm>
            <a:off x="627063" y="5040313"/>
            <a:ext cx="9374187"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1277" name="Conector recto 11"/>
          <p:cNvCxnSpPr>
            <a:cxnSpLocks noChangeShapeType="1"/>
          </p:cNvCxnSpPr>
          <p:nvPr/>
        </p:nvCxnSpPr>
        <p:spPr bwMode="auto">
          <a:xfrm>
            <a:off x="1060450" y="4679950"/>
            <a:ext cx="0" cy="720725"/>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1278" name="Conector recto 15"/>
          <p:cNvCxnSpPr>
            <a:cxnSpLocks noChangeShapeType="1"/>
          </p:cNvCxnSpPr>
          <p:nvPr/>
        </p:nvCxnSpPr>
        <p:spPr bwMode="auto">
          <a:xfrm>
            <a:off x="3406775" y="4679950"/>
            <a:ext cx="0" cy="720725"/>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1279" name="Conector recto 16"/>
          <p:cNvCxnSpPr>
            <a:cxnSpLocks noChangeShapeType="1"/>
          </p:cNvCxnSpPr>
          <p:nvPr/>
        </p:nvCxnSpPr>
        <p:spPr bwMode="auto">
          <a:xfrm>
            <a:off x="5283200" y="4679950"/>
            <a:ext cx="0" cy="720725"/>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1280" name="Conector recto 17"/>
          <p:cNvCxnSpPr>
            <a:cxnSpLocks noChangeShapeType="1"/>
          </p:cNvCxnSpPr>
          <p:nvPr/>
        </p:nvCxnSpPr>
        <p:spPr bwMode="auto">
          <a:xfrm>
            <a:off x="7485063" y="4679950"/>
            <a:ext cx="0" cy="720725"/>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1281" name="Conector recto 18"/>
          <p:cNvCxnSpPr>
            <a:cxnSpLocks noChangeShapeType="1"/>
          </p:cNvCxnSpPr>
          <p:nvPr/>
        </p:nvCxnSpPr>
        <p:spPr bwMode="auto">
          <a:xfrm>
            <a:off x="9740900" y="4679950"/>
            <a:ext cx="0" cy="720725"/>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1282" name="Cerrar llave 12"/>
          <p:cNvSpPr>
            <a:spLocks/>
          </p:cNvSpPr>
          <p:nvPr/>
        </p:nvSpPr>
        <p:spPr bwMode="auto">
          <a:xfrm rot="-5400000">
            <a:off x="4051301" y="3208337"/>
            <a:ext cx="379412" cy="2278063"/>
          </a:xfrm>
          <a:prstGeom prst="rightBrace">
            <a:avLst>
              <a:gd name="adj1" fmla="val 8311"/>
              <a:gd name="adj2" fmla="val 50000"/>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11026" tIns="55513" rIns="111026" bIns="55513" anchor="ct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PY" altLang="es-PY" sz="1800">
              <a:solidFill>
                <a:schemeClr val="bg1"/>
              </a:solidFill>
              <a:latin typeface="Arial" panose="020B0604020202020204" pitchFamily="34" charset="0"/>
            </a:endParaRPr>
          </a:p>
        </p:txBody>
      </p:sp>
      <p:sp>
        <p:nvSpPr>
          <p:cNvPr id="11283" name="Cerrar llave 20"/>
          <p:cNvSpPr>
            <a:spLocks/>
          </p:cNvSpPr>
          <p:nvPr/>
        </p:nvSpPr>
        <p:spPr bwMode="auto">
          <a:xfrm rot="-5400000">
            <a:off x="8384382" y="3098006"/>
            <a:ext cx="379412" cy="2498725"/>
          </a:xfrm>
          <a:prstGeom prst="rightBrace">
            <a:avLst>
              <a:gd name="adj1" fmla="val 8324"/>
              <a:gd name="adj2" fmla="val 50000"/>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11026" tIns="55513" rIns="111026" bIns="55513" anchor="ct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PY" altLang="es-PY" sz="1800">
              <a:solidFill>
                <a:schemeClr val="bg1"/>
              </a:solidFill>
              <a:latin typeface="Arial" panose="020B0604020202020204" pitchFamily="34" charset="0"/>
            </a:endParaRPr>
          </a:p>
        </p:txBody>
      </p:sp>
      <p:sp>
        <p:nvSpPr>
          <p:cNvPr id="11284" name="Rectángulo 13"/>
          <p:cNvSpPr>
            <a:spLocks noChangeArrowheads="1"/>
          </p:cNvSpPr>
          <p:nvPr/>
        </p:nvSpPr>
        <p:spPr bwMode="auto">
          <a:xfrm>
            <a:off x="2644775" y="3095625"/>
            <a:ext cx="33115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a:solidFill>
                  <a:schemeClr val="tx1"/>
                </a:solidFill>
              </a:rPr>
              <a:t>15 días h.a. prorrogables por igual término y por única vez </a:t>
            </a:r>
            <a:endParaRPr lang="es-PY" altLang="es-PY" sz="2000">
              <a:solidFill>
                <a:schemeClr val="tx1"/>
              </a:solidFill>
            </a:endParaRPr>
          </a:p>
        </p:txBody>
      </p:sp>
      <p:sp>
        <p:nvSpPr>
          <p:cNvPr id="11285" name="Rectángulo 22"/>
          <p:cNvSpPr>
            <a:spLocks noChangeArrowheads="1"/>
          </p:cNvSpPr>
          <p:nvPr/>
        </p:nvSpPr>
        <p:spPr bwMode="auto">
          <a:xfrm>
            <a:off x="6810375" y="3132138"/>
            <a:ext cx="3311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a:solidFill>
                  <a:schemeClr val="tx1"/>
                </a:solidFill>
              </a:rPr>
              <a:t>15 días h.a. Improrrogable</a:t>
            </a:r>
            <a:endParaRPr lang="es-PY" altLang="es-PY" sz="2000">
              <a:solidFill>
                <a:schemeClr val="tx1"/>
              </a:solidFill>
            </a:endParaRPr>
          </a:p>
        </p:txBody>
      </p:sp>
    </p:spTree>
    <p:extLst>
      <p:ext uri="{BB962C8B-B14F-4D97-AF65-F5344CB8AC3E}">
        <p14:creationId xmlns:p14="http://schemas.microsoft.com/office/powerpoint/2010/main" val="2512007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pie de página"/>
          <p:cNvSpPr>
            <a:spLocks noGrp="1"/>
          </p:cNvSpPr>
          <p:nvPr>
            <p:ph type="ftr" sz="quarter" idx="11"/>
          </p:nvPr>
        </p:nvSpPr>
        <p:spPr>
          <a:xfrm>
            <a:off x="266700" y="7564438"/>
            <a:ext cx="3498850" cy="55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spcBef>
                <a:spcPct val="0"/>
              </a:spcBef>
              <a:buFontTx/>
              <a:buNone/>
            </a:pPr>
            <a:r>
              <a:rPr lang="es-ES" altLang="es-AR" sz="1700">
                <a:solidFill>
                  <a:srgbClr val="000000"/>
                </a:solidFill>
              </a:rPr>
              <a:t>Raul Eduardo Piaggio raulepiaggio@gmail.com</a:t>
            </a:r>
          </a:p>
        </p:txBody>
      </p:sp>
      <p:sp>
        <p:nvSpPr>
          <p:cNvPr id="13316" name="Rectangle 9"/>
          <p:cNvSpPr>
            <a:spLocks noChangeArrowheads="1"/>
          </p:cNvSpPr>
          <p:nvPr/>
        </p:nvSpPr>
        <p:spPr bwMode="auto">
          <a:xfrm>
            <a:off x="1431925" y="1527175"/>
            <a:ext cx="8569325" cy="512763"/>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600">
                <a:solidFill>
                  <a:schemeClr val="bg1"/>
                </a:solidFill>
                <a:latin typeface="Arial" panose="020B0604020202020204" pitchFamily="34" charset="0"/>
                <a:cs typeface="Arial" panose="020B0604020202020204" pitchFamily="34" charset="0"/>
              </a:rPr>
              <a:t>Vías Recursivas</a:t>
            </a:r>
          </a:p>
        </p:txBody>
      </p:sp>
      <p:sp>
        <p:nvSpPr>
          <p:cNvPr id="13317" name="Rectángulo 11"/>
          <p:cNvSpPr>
            <a:spLocks noChangeArrowheads="1"/>
          </p:cNvSpPr>
          <p:nvPr/>
        </p:nvSpPr>
        <p:spPr bwMode="auto">
          <a:xfrm>
            <a:off x="1852613" y="3830638"/>
            <a:ext cx="1679575"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Recurso</a:t>
            </a:r>
          </a:p>
        </p:txBody>
      </p:sp>
      <p:sp>
        <p:nvSpPr>
          <p:cNvPr id="13318" name="Rectángulo 12"/>
          <p:cNvSpPr>
            <a:spLocks noChangeArrowheads="1"/>
          </p:cNvSpPr>
          <p:nvPr/>
        </p:nvSpPr>
        <p:spPr bwMode="auto">
          <a:xfrm>
            <a:off x="52388" y="3830638"/>
            <a:ext cx="1679575"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Resolución</a:t>
            </a:r>
          </a:p>
        </p:txBody>
      </p:sp>
      <p:sp>
        <p:nvSpPr>
          <p:cNvPr id="14" name="Rectángulo 13">
            <a:extLst>
              <a:ext uri="{FF2B5EF4-FFF2-40B4-BE49-F238E27FC236}">
                <a16:creationId xmlns:a16="http://schemas.microsoft.com/office/drawing/2014/main" id="{514FF3EB-7ADD-4858-90A9-9E92A5FC829D}"/>
              </a:ext>
            </a:extLst>
          </p:cNvPr>
          <p:cNvSpPr/>
          <p:nvPr/>
        </p:nvSpPr>
        <p:spPr>
          <a:xfrm>
            <a:off x="3600450" y="2751138"/>
            <a:ext cx="2468563" cy="400050"/>
          </a:xfrm>
          <a:prstGeom prst="rect">
            <a:avLst/>
          </a:prstGeom>
          <a:solidFill>
            <a:schemeClr val="accent2">
              <a:lumMod val="75000"/>
            </a:schemeClr>
          </a:solidFill>
        </p:spPr>
        <p:txBody>
          <a:bodyPr>
            <a:spAutoFit/>
          </a:bodyPr>
          <a:lstStyle/>
          <a:p>
            <a:pPr algn="ctr">
              <a:defRPr/>
            </a:pPr>
            <a:r>
              <a:rPr lang="es-PY" sz="2000" dirty="0">
                <a:solidFill>
                  <a:schemeClr val="bg1"/>
                </a:solidFill>
              </a:rPr>
              <a:t>Reconsideración</a:t>
            </a:r>
          </a:p>
        </p:txBody>
      </p:sp>
      <p:cxnSp>
        <p:nvCxnSpPr>
          <p:cNvPr id="13320" name="Conector recto 14"/>
          <p:cNvCxnSpPr>
            <a:cxnSpLocks/>
          </p:cNvCxnSpPr>
          <p:nvPr/>
        </p:nvCxnSpPr>
        <p:spPr bwMode="auto">
          <a:xfrm>
            <a:off x="382588" y="3470275"/>
            <a:ext cx="2452687"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3321" name="Conector recto 19"/>
          <p:cNvCxnSpPr>
            <a:cxnSpLocks/>
          </p:cNvCxnSpPr>
          <p:nvPr/>
        </p:nvCxnSpPr>
        <p:spPr bwMode="auto">
          <a:xfrm>
            <a:off x="2835275" y="3327400"/>
            <a:ext cx="0" cy="47625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3322" name="Cerrar llave 20"/>
          <p:cNvSpPr>
            <a:spLocks/>
          </p:cNvSpPr>
          <p:nvPr/>
        </p:nvSpPr>
        <p:spPr bwMode="auto">
          <a:xfrm rot="-5400000">
            <a:off x="1697038" y="1960563"/>
            <a:ext cx="265112" cy="2278062"/>
          </a:xfrm>
          <a:prstGeom prst="rightBrace">
            <a:avLst>
              <a:gd name="adj1" fmla="val 8354"/>
              <a:gd name="adj2" fmla="val 50000"/>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11026" tIns="55513" rIns="111026" bIns="55513" anchor="ct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PY" altLang="es-PY" sz="1800">
              <a:solidFill>
                <a:schemeClr val="bg1"/>
              </a:solidFill>
              <a:latin typeface="Arial" panose="020B0604020202020204" pitchFamily="34" charset="0"/>
            </a:endParaRPr>
          </a:p>
        </p:txBody>
      </p:sp>
      <p:sp>
        <p:nvSpPr>
          <p:cNvPr id="13323" name="Rectángulo 22"/>
          <p:cNvSpPr>
            <a:spLocks noChangeArrowheads="1"/>
          </p:cNvSpPr>
          <p:nvPr/>
        </p:nvSpPr>
        <p:spPr bwMode="auto">
          <a:xfrm>
            <a:off x="7900988" y="3224213"/>
            <a:ext cx="30194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u="sng">
                <a:solidFill>
                  <a:schemeClr val="tx1"/>
                </a:solidFill>
              </a:rPr>
              <a:t>Justicia 1ra instancia</a:t>
            </a:r>
            <a:r>
              <a:rPr lang="es-MX" altLang="es-PY" sz="2000">
                <a:solidFill>
                  <a:schemeClr val="tx1"/>
                </a:solidFill>
              </a:rPr>
              <a:t>: No requiere pago previo por tratarse de multa</a:t>
            </a:r>
            <a:endParaRPr lang="es-PY" altLang="es-PY" sz="2000">
              <a:solidFill>
                <a:schemeClr val="tx1"/>
              </a:solidFill>
            </a:endParaRPr>
          </a:p>
        </p:txBody>
      </p:sp>
      <p:sp>
        <p:nvSpPr>
          <p:cNvPr id="13324" name="Rectángulo 23"/>
          <p:cNvSpPr>
            <a:spLocks noChangeArrowheads="1"/>
          </p:cNvSpPr>
          <p:nvPr/>
        </p:nvSpPr>
        <p:spPr bwMode="auto">
          <a:xfrm>
            <a:off x="173831" y="2108994"/>
            <a:ext cx="3311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a:solidFill>
                  <a:schemeClr val="tx1"/>
                </a:solidFill>
              </a:rPr>
              <a:t>15 días h.a. Improrrogable</a:t>
            </a:r>
            <a:endParaRPr lang="es-PY" altLang="es-PY" sz="2000">
              <a:solidFill>
                <a:schemeClr val="tx1"/>
              </a:solidFill>
            </a:endParaRPr>
          </a:p>
        </p:txBody>
      </p:sp>
      <p:cxnSp>
        <p:nvCxnSpPr>
          <p:cNvPr id="13325" name="Conector recto 28"/>
          <p:cNvCxnSpPr>
            <a:cxnSpLocks/>
          </p:cNvCxnSpPr>
          <p:nvPr/>
        </p:nvCxnSpPr>
        <p:spPr bwMode="auto">
          <a:xfrm>
            <a:off x="1033463" y="3327400"/>
            <a:ext cx="0" cy="47625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30" name="Rectángulo 29">
            <a:extLst>
              <a:ext uri="{FF2B5EF4-FFF2-40B4-BE49-F238E27FC236}">
                <a16:creationId xmlns:a16="http://schemas.microsoft.com/office/drawing/2014/main" id="{570612B1-0300-42EC-9981-1C0854D28F4E}"/>
              </a:ext>
            </a:extLst>
          </p:cNvPr>
          <p:cNvSpPr/>
          <p:nvPr/>
        </p:nvSpPr>
        <p:spPr>
          <a:xfrm>
            <a:off x="3600450" y="4799013"/>
            <a:ext cx="2468563" cy="400050"/>
          </a:xfrm>
          <a:prstGeom prst="rect">
            <a:avLst/>
          </a:prstGeom>
          <a:solidFill>
            <a:schemeClr val="accent2">
              <a:lumMod val="75000"/>
            </a:schemeClr>
          </a:solidFill>
        </p:spPr>
        <p:txBody>
          <a:bodyPr>
            <a:spAutoFit/>
          </a:bodyPr>
          <a:lstStyle/>
          <a:p>
            <a:pPr algn="ctr">
              <a:defRPr/>
            </a:pPr>
            <a:r>
              <a:rPr lang="es-MX" sz="2000" dirty="0">
                <a:solidFill>
                  <a:schemeClr val="bg1"/>
                </a:solidFill>
              </a:rPr>
              <a:t>T</a:t>
            </a:r>
            <a:r>
              <a:rPr lang="es-PY" sz="2000" dirty="0">
                <a:solidFill>
                  <a:schemeClr val="bg1"/>
                </a:solidFill>
              </a:rPr>
              <a:t>.F.N.</a:t>
            </a:r>
          </a:p>
        </p:txBody>
      </p:sp>
      <p:sp>
        <p:nvSpPr>
          <p:cNvPr id="13327" name="Rectángulo 31"/>
          <p:cNvSpPr>
            <a:spLocks noChangeArrowheads="1"/>
          </p:cNvSpPr>
          <p:nvPr/>
        </p:nvSpPr>
        <p:spPr bwMode="auto">
          <a:xfrm>
            <a:off x="6296025" y="3279775"/>
            <a:ext cx="1679575"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Resolución</a:t>
            </a:r>
          </a:p>
        </p:txBody>
      </p:sp>
      <p:sp>
        <p:nvSpPr>
          <p:cNvPr id="13328" name="Rectángulo 34"/>
          <p:cNvSpPr>
            <a:spLocks noChangeArrowheads="1"/>
          </p:cNvSpPr>
          <p:nvPr/>
        </p:nvSpPr>
        <p:spPr bwMode="auto">
          <a:xfrm>
            <a:off x="6256338" y="5199063"/>
            <a:ext cx="1536700"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t>Sentencia</a:t>
            </a:r>
          </a:p>
        </p:txBody>
      </p:sp>
      <p:sp>
        <p:nvSpPr>
          <p:cNvPr id="13329" name="Rectángulo 30"/>
          <p:cNvSpPr>
            <a:spLocks noChangeArrowheads="1"/>
          </p:cNvSpPr>
          <p:nvPr/>
        </p:nvSpPr>
        <p:spPr bwMode="auto">
          <a:xfrm>
            <a:off x="7900988" y="5127625"/>
            <a:ext cx="301942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u="sng">
                <a:solidFill>
                  <a:schemeClr val="tx1"/>
                </a:solidFill>
              </a:rPr>
              <a:t>Justicia 2da. instancia: </a:t>
            </a:r>
            <a:r>
              <a:rPr lang="es-MX" altLang="es-PY" sz="2000">
                <a:solidFill>
                  <a:schemeClr val="tx1"/>
                </a:solidFill>
              </a:rPr>
              <a:t>No hace falta pago en el caso de multas.</a:t>
            </a:r>
          </a:p>
        </p:txBody>
      </p:sp>
      <p:sp>
        <p:nvSpPr>
          <p:cNvPr id="13330" name="Rectángulo 32"/>
          <p:cNvSpPr>
            <a:spLocks noChangeArrowheads="1"/>
          </p:cNvSpPr>
          <p:nvPr/>
        </p:nvSpPr>
        <p:spPr bwMode="auto">
          <a:xfrm>
            <a:off x="5160963" y="6567488"/>
            <a:ext cx="5813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buFont typeface="Wingdings" panose="05000000000000000000" pitchFamily="2" charset="2"/>
              <a:buChar char="Ø"/>
            </a:pPr>
            <a:r>
              <a:rPr lang="es-PY" altLang="es-PY">
                <a:solidFill>
                  <a:schemeClr val="tx1"/>
                </a:solidFill>
              </a:rPr>
              <a:t>Recurso de revisióny apelación limitada:30 d.h.a. ante el TFN.</a:t>
            </a:r>
          </a:p>
          <a:p>
            <a:pPr>
              <a:buFont typeface="Wingdings" panose="05000000000000000000" pitchFamily="2" charset="2"/>
              <a:buChar char="Ø"/>
            </a:pPr>
            <a:r>
              <a:rPr lang="es-PY" altLang="es-PY">
                <a:solidFill>
                  <a:schemeClr val="tx1"/>
                </a:solidFill>
              </a:rPr>
              <a:t> Expresióndeagravios:15 d.h.a. luego del Recurso, ante el TFN.</a:t>
            </a:r>
          </a:p>
        </p:txBody>
      </p:sp>
      <p:cxnSp>
        <p:nvCxnSpPr>
          <p:cNvPr id="13331" name="Conector recto 35"/>
          <p:cNvCxnSpPr>
            <a:cxnSpLocks noChangeShapeType="1"/>
          </p:cNvCxnSpPr>
          <p:nvPr/>
        </p:nvCxnSpPr>
        <p:spPr bwMode="auto">
          <a:xfrm>
            <a:off x="5160963" y="6278563"/>
            <a:ext cx="5610225"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3332" name="Conector recto de flecha 37"/>
          <p:cNvCxnSpPr>
            <a:cxnSpLocks noChangeShapeType="1"/>
          </p:cNvCxnSpPr>
          <p:nvPr/>
        </p:nvCxnSpPr>
        <p:spPr bwMode="auto">
          <a:xfrm>
            <a:off x="7793038" y="6278563"/>
            <a:ext cx="0" cy="246062"/>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33" name="Conector: angular 45"/>
          <p:cNvCxnSpPr>
            <a:cxnSpLocks/>
          </p:cNvCxnSpPr>
          <p:nvPr/>
        </p:nvCxnSpPr>
        <p:spPr bwMode="auto">
          <a:xfrm>
            <a:off x="3532188" y="3975100"/>
            <a:ext cx="1303337" cy="830263"/>
          </a:xfrm>
          <a:prstGeom prst="bentConnector2">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34" name="Conector recto de flecha 48"/>
          <p:cNvCxnSpPr>
            <a:cxnSpLocks noChangeShapeType="1"/>
          </p:cNvCxnSpPr>
          <p:nvPr/>
        </p:nvCxnSpPr>
        <p:spPr bwMode="auto">
          <a:xfrm flipV="1">
            <a:off x="4835525" y="3182938"/>
            <a:ext cx="0" cy="1343025"/>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35" name="Conector recto 50"/>
          <p:cNvCxnSpPr>
            <a:cxnSpLocks/>
          </p:cNvCxnSpPr>
          <p:nvPr/>
        </p:nvCxnSpPr>
        <p:spPr bwMode="auto">
          <a:xfrm>
            <a:off x="6069013" y="2967038"/>
            <a:ext cx="485140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3336" name="Conector recto 55"/>
          <p:cNvCxnSpPr>
            <a:cxnSpLocks/>
          </p:cNvCxnSpPr>
          <p:nvPr/>
        </p:nvCxnSpPr>
        <p:spPr bwMode="auto">
          <a:xfrm>
            <a:off x="6069013" y="4916488"/>
            <a:ext cx="485140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3337" name="Rectángulo 52"/>
          <p:cNvSpPr>
            <a:spLocks noChangeArrowheads="1"/>
          </p:cNvSpPr>
          <p:nvPr/>
        </p:nvSpPr>
        <p:spPr bwMode="auto">
          <a:xfrm>
            <a:off x="3600450" y="5486400"/>
            <a:ext cx="2312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a:solidFill>
                  <a:schemeClr val="tx1"/>
                </a:solidFill>
              </a:rPr>
              <a:t>Feria Enero y Julio.</a:t>
            </a:r>
          </a:p>
        </p:txBody>
      </p:sp>
      <p:cxnSp>
        <p:nvCxnSpPr>
          <p:cNvPr id="13338" name="Conector recto de flecha 54"/>
          <p:cNvCxnSpPr>
            <a:cxnSpLocks/>
            <a:stCxn id="30" idx="2"/>
          </p:cNvCxnSpPr>
          <p:nvPr/>
        </p:nvCxnSpPr>
        <p:spPr bwMode="auto">
          <a:xfrm>
            <a:off x="4835525" y="5199063"/>
            <a:ext cx="0" cy="430212"/>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339" name="Conector recto 58"/>
          <p:cNvCxnSpPr>
            <a:cxnSpLocks noChangeShapeType="1"/>
            <a:endCxn id="13328" idx="0"/>
          </p:cNvCxnSpPr>
          <p:nvPr/>
        </p:nvCxnSpPr>
        <p:spPr bwMode="auto">
          <a:xfrm>
            <a:off x="7024688" y="4916488"/>
            <a:ext cx="0" cy="282575"/>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3340" name="Conector recto 60"/>
          <p:cNvCxnSpPr>
            <a:cxnSpLocks/>
          </p:cNvCxnSpPr>
          <p:nvPr/>
        </p:nvCxnSpPr>
        <p:spPr bwMode="auto">
          <a:xfrm>
            <a:off x="7024688" y="2981325"/>
            <a:ext cx="0" cy="373063"/>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8851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ChangeArrowheads="1"/>
          </p:cNvSpPr>
          <p:nvPr/>
        </p:nvSpPr>
        <p:spPr bwMode="auto">
          <a:xfrm>
            <a:off x="1239837" y="3058616"/>
            <a:ext cx="8569325" cy="1650993"/>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ARTICULO 22 — La percepción de los tributos se hará en la misma fuente cuando así lo establezcan las leyes impositivas y cuando la AFIP, por considerarlo conveniente, disponga qué personas y en qué casos intervendrán como agentes de retención y/o percepción</a:t>
            </a:r>
          </a:p>
          <a:p>
            <a:pPr algn="ctr" eaLnBrk="1" hangingPunct="1">
              <a:spcBef>
                <a:spcPct val="0"/>
              </a:spcBef>
              <a:buFontTx/>
              <a:buNone/>
            </a:pPr>
            <a:r>
              <a:rPr lang="es-AR" altLang="es-AR" sz="2000" dirty="0">
                <a:solidFill>
                  <a:schemeClr val="bg1"/>
                </a:solidFill>
                <a:latin typeface="Arial" panose="020B0604020202020204" pitchFamily="34" charset="0"/>
              </a:rPr>
              <a:t>.</a:t>
            </a:r>
          </a:p>
        </p:txBody>
      </p:sp>
      <p:sp>
        <p:nvSpPr>
          <p:cNvPr id="21507" name="Marcador de pie de página 1"/>
          <p:cNvSpPr txBox="1">
            <a:spLocks noChangeArrowheads="1"/>
          </p:cNvSpPr>
          <p:nvPr/>
        </p:nvSpPr>
        <p:spPr bwMode="auto">
          <a:xfrm>
            <a:off x="2571750" y="7823200"/>
            <a:ext cx="6265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
        <p:nvSpPr>
          <p:cNvPr id="4" name="Rectangle 9"/>
          <p:cNvSpPr>
            <a:spLocks noChangeArrowheads="1"/>
          </p:cNvSpPr>
          <p:nvPr/>
        </p:nvSpPr>
        <p:spPr bwMode="auto">
          <a:xfrm>
            <a:off x="1239837" y="1782217"/>
            <a:ext cx="8569325" cy="419887"/>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000" b="1" dirty="0">
                <a:solidFill>
                  <a:schemeClr val="bg1"/>
                </a:solidFill>
                <a:latin typeface="Arial" panose="020B0604020202020204" pitchFamily="34" charset="0"/>
              </a:rPr>
              <a:t>PRINCÍPIO DE LEGALIDAD – DELEGACION</a:t>
            </a:r>
            <a:endParaRPr lang="es-AR" altLang="es-AR" sz="2000" dirty="0">
              <a:solidFill>
                <a:schemeClr val="bg1"/>
              </a:solidFill>
              <a:latin typeface="Arial" panose="020B0604020202020204" pitchFamily="34" charset="0"/>
            </a:endParaRPr>
          </a:p>
        </p:txBody>
      </p:sp>
    </p:spTree>
    <p:extLst>
      <p:ext uri="{BB962C8B-B14F-4D97-AF65-F5344CB8AC3E}">
        <p14:creationId xmlns:p14="http://schemas.microsoft.com/office/powerpoint/2010/main" val="20291449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pie de página"/>
          <p:cNvSpPr>
            <a:spLocks noGrp="1"/>
          </p:cNvSpPr>
          <p:nvPr>
            <p:ph type="ftr" sz="quarter" idx="11"/>
          </p:nvPr>
        </p:nvSpPr>
        <p:spPr>
          <a:xfrm>
            <a:off x="3328988" y="7815263"/>
            <a:ext cx="5421312" cy="49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spcBef>
                <a:spcPct val="0"/>
              </a:spcBef>
              <a:buFontTx/>
              <a:buNone/>
            </a:pPr>
            <a:r>
              <a:rPr lang="es-ES" altLang="es-AR" sz="1700">
                <a:solidFill>
                  <a:srgbClr val="000000"/>
                </a:solidFill>
              </a:rPr>
              <a:t>Raúl Eduardo Piaggio  -  raulepiaggio@gmail.com</a:t>
            </a:r>
          </a:p>
        </p:txBody>
      </p:sp>
      <p:sp>
        <p:nvSpPr>
          <p:cNvPr id="15363" name="AutoShape 6">
            <a:hlinkClick r:id="rId3" action="ppaction://hlinksldjump" highlightClick="1"/>
          </p:cNvPr>
          <p:cNvSpPr>
            <a:spLocks noChangeArrowheads="1"/>
          </p:cNvSpPr>
          <p:nvPr/>
        </p:nvSpPr>
        <p:spPr bwMode="auto">
          <a:xfrm>
            <a:off x="10493375" y="7862888"/>
            <a:ext cx="555625" cy="519112"/>
          </a:xfrm>
          <a:prstGeom prst="actionButtonBlank">
            <a:avLst/>
          </a:prstGeom>
          <a:solidFill>
            <a:schemeClr val="bg2">
              <a:alpha val="94901"/>
            </a:schemeClr>
          </a:solidFill>
          <a:ln>
            <a:noFill/>
          </a:ln>
          <a:extLst>
            <a:ext uri="{91240B29-F687-4F45-9708-019B960494DF}">
              <a14:hiddenLine xmlns:a14="http://schemas.microsoft.com/office/drawing/2010/main" w="34925">
                <a:solidFill>
                  <a:srgbClr val="000000"/>
                </a:solidFill>
                <a:miter lim="800000"/>
                <a:headEnd/>
                <a:tailEnd/>
              </a14:hiddenLine>
            </a:ext>
          </a:extLst>
        </p:spPr>
        <p:txBody>
          <a:bodyPr wrap="none" anchor="ctr"/>
          <a:lstStyle>
            <a:lvl1pPr>
              <a:spcBef>
                <a:spcPct val="20000"/>
              </a:spcBef>
              <a:buChar char="•"/>
              <a:defRPr sz="3900">
                <a:solidFill>
                  <a:schemeClr val="tx1"/>
                </a:solidFill>
                <a:latin typeface="Times New Roman" panose="02020603050405020304" pitchFamily="18" charset="0"/>
              </a:defRPr>
            </a:lvl1pPr>
            <a:lvl2pPr marL="742950" indent="-285750">
              <a:spcBef>
                <a:spcPct val="20000"/>
              </a:spcBef>
              <a:buChar char="–"/>
              <a:defRPr sz="3400">
                <a:solidFill>
                  <a:schemeClr val="tx1"/>
                </a:solidFill>
                <a:latin typeface="Times New Roman" panose="02020603050405020304" pitchFamily="18" charset="0"/>
              </a:defRPr>
            </a:lvl2pPr>
            <a:lvl3pPr marL="1143000" indent="-228600">
              <a:spcBef>
                <a:spcPct val="20000"/>
              </a:spcBef>
              <a:buChar char="•"/>
              <a:defRPr sz="2900">
                <a:solidFill>
                  <a:schemeClr val="tx1"/>
                </a:solidFill>
                <a:latin typeface="Times New Roman" panose="02020603050405020304" pitchFamily="18" charset="0"/>
              </a:defRPr>
            </a:lvl3pPr>
            <a:lvl4pPr marL="1600200" indent="-228600">
              <a:spcBef>
                <a:spcPct val="20000"/>
              </a:spcBef>
              <a:buChar char="–"/>
              <a:defRPr sz="2400">
                <a:solidFill>
                  <a:schemeClr val="tx1"/>
                </a:solidFill>
                <a:latin typeface="Times New Roman" panose="02020603050405020304" pitchFamily="18" charset="0"/>
              </a:defRPr>
            </a:lvl4pPr>
            <a:lvl5pPr marL="2057400" indent="-228600">
              <a:spcBef>
                <a:spcPct val="20000"/>
              </a:spcBef>
              <a:buChar char="»"/>
              <a:defRPr sz="24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AR" altLang="es-AR" sz="1800">
              <a:solidFill>
                <a:srgbClr val="FFFFFF"/>
              </a:solidFill>
              <a:latin typeface="Arial" panose="020B0604020202020204" pitchFamily="34" charset="0"/>
            </a:endParaRPr>
          </a:p>
        </p:txBody>
      </p:sp>
      <p:sp>
        <p:nvSpPr>
          <p:cNvPr id="15364" name="Rectangle 9"/>
          <p:cNvSpPr>
            <a:spLocks noChangeArrowheads="1"/>
          </p:cNvSpPr>
          <p:nvPr/>
        </p:nvSpPr>
        <p:spPr bwMode="auto">
          <a:xfrm>
            <a:off x="1239838" y="519113"/>
            <a:ext cx="8569325"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DETERMINACIÓN DE OFICIO</a:t>
            </a:r>
          </a:p>
        </p:txBody>
      </p:sp>
      <p:sp>
        <p:nvSpPr>
          <p:cNvPr id="15365" name="Rectangle 9"/>
          <p:cNvSpPr>
            <a:spLocks noChangeArrowheads="1"/>
          </p:cNvSpPr>
          <p:nvPr/>
        </p:nvSpPr>
        <p:spPr bwMode="auto">
          <a:xfrm>
            <a:off x="1276350" y="1382713"/>
            <a:ext cx="8569325" cy="512762"/>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AR" altLang="es-AR" sz="2600">
                <a:solidFill>
                  <a:schemeClr val="bg1"/>
                </a:solidFill>
                <a:latin typeface="Arial" panose="020B0604020202020204" pitchFamily="34" charset="0"/>
                <a:cs typeface="Arial" panose="020B0604020202020204" pitchFamily="34" charset="0"/>
              </a:rPr>
              <a:t>Actuaciones Administrativas Previas</a:t>
            </a:r>
          </a:p>
        </p:txBody>
      </p:sp>
      <p:sp>
        <p:nvSpPr>
          <p:cNvPr id="7" name="Rectángulo 6">
            <a:extLst>
              <a:ext uri="{FF2B5EF4-FFF2-40B4-BE49-F238E27FC236}">
                <a16:creationId xmlns:a16="http://schemas.microsoft.com/office/drawing/2014/main" id="{B9977A88-9BCC-4A30-AFB7-25F8A7BD0AB2}"/>
              </a:ext>
            </a:extLst>
          </p:cNvPr>
          <p:cNvSpPr/>
          <p:nvPr/>
        </p:nvSpPr>
        <p:spPr>
          <a:xfrm>
            <a:off x="628650" y="3852863"/>
            <a:ext cx="1922463" cy="708025"/>
          </a:xfrm>
          <a:prstGeom prst="rect">
            <a:avLst/>
          </a:prstGeom>
          <a:solidFill>
            <a:schemeClr val="accent2">
              <a:lumMod val="75000"/>
            </a:schemeClr>
          </a:solidFill>
        </p:spPr>
        <p:txBody>
          <a:bodyPr>
            <a:spAutoFit/>
          </a:bodyPr>
          <a:lstStyle/>
          <a:p>
            <a:pPr algn="ctr">
              <a:defRPr/>
            </a:pPr>
            <a:r>
              <a:rPr lang="es-PY" sz="2000" dirty="0">
                <a:solidFill>
                  <a:schemeClr val="bg1"/>
                </a:solidFill>
              </a:rPr>
              <a:t>Orden de intervención</a:t>
            </a:r>
          </a:p>
        </p:txBody>
      </p:sp>
      <p:sp>
        <p:nvSpPr>
          <p:cNvPr id="8" name="Rectángulo 7">
            <a:extLst>
              <a:ext uri="{FF2B5EF4-FFF2-40B4-BE49-F238E27FC236}">
                <a16:creationId xmlns:a16="http://schemas.microsoft.com/office/drawing/2014/main" id="{1E2DE176-2747-4B58-B5BF-BB4F8E0E7BF2}"/>
              </a:ext>
            </a:extLst>
          </p:cNvPr>
          <p:cNvSpPr/>
          <p:nvPr/>
        </p:nvSpPr>
        <p:spPr>
          <a:xfrm>
            <a:off x="3076575" y="3836988"/>
            <a:ext cx="1922463" cy="708025"/>
          </a:xfrm>
          <a:prstGeom prst="rect">
            <a:avLst/>
          </a:prstGeom>
          <a:solidFill>
            <a:schemeClr val="accent2">
              <a:lumMod val="75000"/>
            </a:schemeClr>
          </a:solidFill>
        </p:spPr>
        <p:txBody>
          <a:bodyPr>
            <a:spAutoFit/>
          </a:bodyPr>
          <a:lstStyle/>
          <a:p>
            <a:pPr algn="ctr">
              <a:defRPr/>
            </a:pPr>
            <a:r>
              <a:rPr lang="es-PY" sz="2000" dirty="0">
                <a:solidFill>
                  <a:schemeClr val="bg1"/>
                </a:solidFill>
              </a:rPr>
              <a:t>Propuesta ajuste</a:t>
            </a:r>
          </a:p>
        </p:txBody>
      </p:sp>
      <p:sp>
        <p:nvSpPr>
          <p:cNvPr id="15368" name="Rectángulo 1"/>
          <p:cNvSpPr>
            <a:spLocks noChangeArrowheads="1"/>
          </p:cNvSpPr>
          <p:nvPr/>
        </p:nvSpPr>
        <p:spPr bwMode="auto">
          <a:xfrm>
            <a:off x="1420813" y="2209800"/>
            <a:ext cx="28749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a:solidFill>
                  <a:schemeClr val="tx1"/>
                </a:solidFill>
              </a:rPr>
              <a:t>Facultades de Fiscalización –art. 35 LPT</a:t>
            </a:r>
          </a:p>
        </p:txBody>
      </p:sp>
      <p:sp>
        <p:nvSpPr>
          <p:cNvPr id="15369" name="Rectángulo 2"/>
          <p:cNvSpPr>
            <a:spLocks noChangeArrowheads="1"/>
          </p:cNvSpPr>
          <p:nvPr/>
        </p:nvSpPr>
        <p:spPr bwMode="auto">
          <a:xfrm>
            <a:off x="195263" y="5060950"/>
            <a:ext cx="27257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a:solidFill>
                  <a:schemeClr val="tx1"/>
                </a:solidFill>
              </a:rPr>
              <a:t>A</a:t>
            </a:r>
            <a:r>
              <a:rPr lang="es-MX" altLang="es-PY" sz="2000">
                <a:solidFill>
                  <a:schemeClr val="tx1"/>
                </a:solidFill>
              </a:rPr>
              <a:t>rt. 36.1 agregado por Ley 27.430</a:t>
            </a:r>
          </a:p>
        </p:txBody>
      </p:sp>
      <p:sp>
        <p:nvSpPr>
          <p:cNvPr id="15370" name="Rectángulo 3"/>
          <p:cNvSpPr>
            <a:spLocks noChangeArrowheads="1"/>
          </p:cNvSpPr>
          <p:nvPr/>
        </p:nvSpPr>
        <p:spPr bwMode="auto">
          <a:xfrm>
            <a:off x="52388" y="6315075"/>
            <a:ext cx="28765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a:solidFill>
                  <a:schemeClr val="tx1"/>
                </a:solidFill>
              </a:rPr>
              <a:t>AFIP debe notificar el inicio y la finalización de la fiscalización</a:t>
            </a:r>
            <a:endParaRPr lang="es-PY" altLang="es-PY" sz="2000">
              <a:solidFill>
                <a:schemeClr val="tx1"/>
              </a:solidFill>
            </a:endParaRPr>
          </a:p>
        </p:txBody>
      </p:sp>
      <p:cxnSp>
        <p:nvCxnSpPr>
          <p:cNvPr id="15371" name="Conector recto 9"/>
          <p:cNvCxnSpPr>
            <a:cxnSpLocks/>
          </p:cNvCxnSpPr>
          <p:nvPr/>
        </p:nvCxnSpPr>
        <p:spPr bwMode="auto">
          <a:xfrm>
            <a:off x="628650" y="3346450"/>
            <a:ext cx="9217025"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5372" name="Conector recto de flecha 12"/>
          <p:cNvCxnSpPr>
            <a:cxnSpLocks/>
          </p:cNvCxnSpPr>
          <p:nvPr/>
        </p:nvCxnSpPr>
        <p:spPr bwMode="auto">
          <a:xfrm flipH="1">
            <a:off x="1492250" y="4560888"/>
            <a:ext cx="0" cy="500062"/>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73" name="Conector recto de flecha 16"/>
          <p:cNvCxnSpPr>
            <a:cxnSpLocks noChangeShapeType="1"/>
          </p:cNvCxnSpPr>
          <p:nvPr/>
        </p:nvCxnSpPr>
        <p:spPr bwMode="auto">
          <a:xfrm flipH="1">
            <a:off x="1492250" y="5791200"/>
            <a:ext cx="0" cy="501650"/>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74" name="Conector recto 14"/>
          <p:cNvCxnSpPr>
            <a:cxnSpLocks noChangeShapeType="1"/>
          </p:cNvCxnSpPr>
          <p:nvPr/>
        </p:nvCxnSpPr>
        <p:spPr bwMode="auto">
          <a:xfrm>
            <a:off x="1492250" y="3138488"/>
            <a:ext cx="0" cy="576262"/>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5375" name="Conector recto 19"/>
          <p:cNvCxnSpPr>
            <a:cxnSpLocks noChangeShapeType="1"/>
          </p:cNvCxnSpPr>
          <p:nvPr/>
        </p:nvCxnSpPr>
        <p:spPr bwMode="auto">
          <a:xfrm>
            <a:off x="4084638" y="3013075"/>
            <a:ext cx="0" cy="576263"/>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5376" name="Rectángulo 15"/>
          <p:cNvSpPr>
            <a:spLocks noChangeArrowheads="1"/>
          </p:cNvSpPr>
          <p:nvPr/>
        </p:nvSpPr>
        <p:spPr bwMode="auto">
          <a:xfrm>
            <a:off x="6684963" y="7143750"/>
            <a:ext cx="1169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2000">
                <a:solidFill>
                  <a:schemeClr val="tx1"/>
                </a:solidFill>
              </a:rPr>
              <a:t>¿Plazo?</a:t>
            </a:r>
          </a:p>
        </p:txBody>
      </p:sp>
      <p:sp>
        <p:nvSpPr>
          <p:cNvPr id="15377" name="Rectángulo 21"/>
          <p:cNvSpPr>
            <a:spLocks noChangeArrowheads="1"/>
          </p:cNvSpPr>
          <p:nvPr/>
        </p:nvSpPr>
        <p:spPr bwMode="auto">
          <a:xfrm>
            <a:off x="3579813" y="6151563"/>
            <a:ext cx="192087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PY" altLang="es-PY" sz="2000">
                <a:solidFill>
                  <a:schemeClr val="tx1"/>
                </a:solidFill>
              </a:rPr>
              <a:t>Rechazo o silencio</a:t>
            </a:r>
          </a:p>
        </p:txBody>
      </p:sp>
      <p:sp>
        <p:nvSpPr>
          <p:cNvPr id="15378" name="Rectángulo 22"/>
          <p:cNvSpPr>
            <a:spLocks noChangeArrowheads="1"/>
          </p:cNvSpPr>
          <p:nvPr/>
        </p:nvSpPr>
        <p:spPr bwMode="auto">
          <a:xfrm>
            <a:off x="5668963" y="3644900"/>
            <a:ext cx="3643312"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2000">
                <a:solidFill>
                  <a:schemeClr val="tx1"/>
                </a:solidFill>
              </a:rPr>
              <a:t>Rectifica y paga o regulariza</a:t>
            </a:r>
          </a:p>
        </p:txBody>
      </p:sp>
      <p:sp>
        <p:nvSpPr>
          <p:cNvPr id="15379" name="Rectángulo 23"/>
          <p:cNvSpPr>
            <a:spLocks noChangeArrowheads="1"/>
          </p:cNvSpPr>
          <p:nvPr/>
        </p:nvSpPr>
        <p:spPr bwMode="auto">
          <a:xfrm>
            <a:off x="5734050" y="4154488"/>
            <a:ext cx="5119688"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MX" altLang="es-PY" sz="2000">
                <a:solidFill>
                  <a:schemeClr val="tx1"/>
                </a:solidFill>
              </a:rPr>
              <a:t>Habilita Ley Penal (si se tipifica el delito)</a:t>
            </a:r>
          </a:p>
        </p:txBody>
      </p:sp>
      <p:sp>
        <p:nvSpPr>
          <p:cNvPr id="15380" name="Rectángulo 24"/>
          <p:cNvSpPr>
            <a:spLocks noChangeArrowheads="1"/>
          </p:cNvSpPr>
          <p:nvPr/>
        </p:nvSpPr>
        <p:spPr bwMode="auto">
          <a:xfrm>
            <a:off x="5740400" y="4721225"/>
            <a:ext cx="3986213"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MX" altLang="es-PY" sz="2000">
                <a:solidFill>
                  <a:schemeClr val="tx1"/>
                </a:solidFill>
              </a:rPr>
              <a:t>No existe estabilidad del ajuste</a:t>
            </a:r>
            <a:endParaRPr lang="es-PY" altLang="es-PY" sz="2000">
              <a:solidFill>
                <a:schemeClr val="tx1"/>
              </a:solidFill>
            </a:endParaRPr>
          </a:p>
        </p:txBody>
      </p:sp>
      <p:sp>
        <p:nvSpPr>
          <p:cNvPr id="15381" name="Rectángulo 25"/>
          <p:cNvSpPr>
            <a:spLocks noChangeArrowheads="1"/>
          </p:cNvSpPr>
          <p:nvPr/>
        </p:nvSpPr>
        <p:spPr bwMode="auto">
          <a:xfrm>
            <a:off x="5740400" y="5267325"/>
            <a:ext cx="5213350"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MX" altLang="es-PY" sz="2000">
                <a:solidFill>
                  <a:schemeClr val="tx1"/>
                </a:solidFill>
              </a:rPr>
              <a:t>Aplicación posterior de sanción reducida</a:t>
            </a:r>
          </a:p>
        </p:txBody>
      </p:sp>
      <p:sp>
        <p:nvSpPr>
          <p:cNvPr id="15382" name="Rectángulo 26"/>
          <p:cNvSpPr>
            <a:spLocks noChangeArrowheads="1"/>
          </p:cNvSpPr>
          <p:nvPr/>
        </p:nvSpPr>
        <p:spPr bwMode="auto">
          <a:xfrm>
            <a:off x="5738813" y="6230938"/>
            <a:ext cx="3840162"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2000">
                <a:solidFill>
                  <a:schemeClr val="tx1"/>
                </a:solidFill>
              </a:rPr>
              <a:t>Inicio determinación de Oficio</a:t>
            </a:r>
          </a:p>
        </p:txBody>
      </p:sp>
      <p:sp>
        <p:nvSpPr>
          <p:cNvPr id="15383" name="Rectángulo 27"/>
          <p:cNvSpPr>
            <a:spLocks noChangeArrowheads="1"/>
          </p:cNvSpPr>
          <p:nvPr/>
        </p:nvSpPr>
        <p:spPr bwMode="auto">
          <a:xfrm>
            <a:off x="3795713" y="4770438"/>
            <a:ext cx="14255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2000">
                <a:solidFill>
                  <a:schemeClr val="tx1"/>
                </a:solidFill>
              </a:rPr>
              <a:t>Consiente</a:t>
            </a:r>
          </a:p>
        </p:txBody>
      </p:sp>
      <p:sp>
        <p:nvSpPr>
          <p:cNvPr id="15384" name="Rectángulo 28"/>
          <p:cNvSpPr>
            <a:spLocks noChangeArrowheads="1"/>
          </p:cNvSpPr>
          <p:nvPr/>
        </p:nvSpPr>
        <p:spPr bwMode="auto">
          <a:xfrm>
            <a:off x="8921750" y="7143750"/>
            <a:ext cx="1738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2000">
                <a:solidFill>
                  <a:schemeClr val="tx1"/>
                </a:solidFill>
              </a:rPr>
              <a:t>Prescripción</a:t>
            </a:r>
          </a:p>
        </p:txBody>
      </p:sp>
      <p:cxnSp>
        <p:nvCxnSpPr>
          <p:cNvPr id="15385" name="Conector recto 18"/>
          <p:cNvCxnSpPr>
            <a:cxnSpLocks noChangeShapeType="1"/>
          </p:cNvCxnSpPr>
          <p:nvPr/>
        </p:nvCxnSpPr>
        <p:spPr bwMode="auto">
          <a:xfrm>
            <a:off x="3328988" y="4721225"/>
            <a:ext cx="0" cy="1793875"/>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5386" name="Conector recto de flecha 15365"/>
          <p:cNvCxnSpPr>
            <a:cxnSpLocks noChangeShapeType="1"/>
          </p:cNvCxnSpPr>
          <p:nvPr/>
        </p:nvCxnSpPr>
        <p:spPr bwMode="auto">
          <a:xfrm flipV="1">
            <a:off x="3328988" y="6503988"/>
            <a:ext cx="466725" cy="11112"/>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7" name="Conector recto de flecha 41"/>
          <p:cNvCxnSpPr>
            <a:cxnSpLocks noChangeShapeType="1"/>
          </p:cNvCxnSpPr>
          <p:nvPr/>
        </p:nvCxnSpPr>
        <p:spPr bwMode="auto">
          <a:xfrm flipV="1">
            <a:off x="3292475" y="4972050"/>
            <a:ext cx="468313" cy="11113"/>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8" name="Conector recto de flecha 15369"/>
          <p:cNvCxnSpPr>
            <a:cxnSpLocks noChangeShapeType="1"/>
            <a:endCxn id="15382" idx="1"/>
          </p:cNvCxnSpPr>
          <p:nvPr/>
        </p:nvCxnSpPr>
        <p:spPr bwMode="auto">
          <a:xfrm>
            <a:off x="5162550" y="6430963"/>
            <a:ext cx="576263" cy="0"/>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89" name="Conector recto de flecha 15371"/>
          <p:cNvCxnSpPr>
            <a:cxnSpLocks noChangeShapeType="1"/>
            <a:endCxn id="15376" idx="0"/>
          </p:cNvCxnSpPr>
          <p:nvPr/>
        </p:nvCxnSpPr>
        <p:spPr bwMode="auto">
          <a:xfrm>
            <a:off x="7270750" y="6715125"/>
            <a:ext cx="0" cy="428625"/>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0" name="Conector recto de flecha 15373"/>
          <p:cNvCxnSpPr>
            <a:cxnSpLocks noChangeShapeType="1"/>
            <a:stCxn id="15376" idx="3"/>
          </p:cNvCxnSpPr>
          <p:nvPr/>
        </p:nvCxnSpPr>
        <p:spPr bwMode="auto">
          <a:xfrm>
            <a:off x="7854950" y="7343775"/>
            <a:ext cx="895350" cy="0"/>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1" name="Conector recto 15375"/>
          <p:cNvCxnSpPr>
            <a:cxnSpLocks noChangeShapeType="1"/>
          </p:cNvCxnSpPr>
          <p:nvPr/>
        </p:nvCxnSpPr>
        <p:spPr bwMode="auto">
          <a:xfrm>
            <a:off x="5308600" y="3792538"/>
            <a:ext cx="0" cy="176688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5392" name="Conector recto de flecha 15377"/>
          <p:cNvCxnSpPr>
            <a:cxnSpLocks noChangeShapeType="1"/>
          </p:cNvCxnSpPr>
          <p:nvPr/>
        </p:nvCxnSpPr>
        <p:spPr bwMode="auto">
          <a:xfrm>
            <a:off x="5308600" y="3830638"/>
            <a:ext cx="287338" cy="15875"/>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3" name="Conector recto de flecha 52"/>
          <p:cNvCxnSpPr>
            <a:cxnSpLocks noChangeShapeType="1"/>
          </p:cNvCxnSpPr>
          <p:nvPr/>
        </p:nvCxnSpPr>
        <p:spPr bwMode="auto">
          <a:xfrm>
            <a:off x="5334000" y="4367213"/>
            <a:ext cx="288925" cy="15875"/>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4" name="Conector recto de flecha 53"/>
          <p:cNvCxnSpPr>
            <a:cxnSpLocks noChangeShapeType="1"/>
          </p:cNvCxnSpPr>
          <p:nvPr/>
        </p:nvCxnSpPr>
        <p:spPr bwMode="auto">
          <a:xfrm>
            <a:off x="5334000" y="4921250"/>
            <a:ext cx="288925" cy="15875"/>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5" name="Conector recto de flecha 54"/>
          <p:cNvCxnSpPr>
            <a:cxnSpLocks noChangeShapeType="1"/>
          </p:cNvCxnSpPr>
          <p:nvPr/>
        </p:nvCxnSpPr>
        <p:spPr bwMode="auto">
          <a:xfrm>
            <a:off x="5308600" y="5543550"/>
            <a:ext cx="287338" cy="15875"/>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5396" name="Conector recto 15379"/>
          <p:cNvCxnSpPr>
            <a:cxnSpLocks noChangeShapeType="1"/>
            <a:stCxn id="15383" idx="3"/>
          </p:cNvCxnSpPr>
          <p:nvPr/>
        </p:nvCxnSpPr>
        <p:spPr bwMode="auto">
          <a:xfrm>
            <a:off x="5221288" y="4970463"/>
            <a:ext cx="112712" cy="793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84171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Marcador de pie de página"/>
          <p:cNvSpPr>
            <a:spLocks noGrp="1"/>
          </p:cNvSpPr>
          <p:nvPr>
            <p:ph type="ftr" sz="quarter" idx="11"/>
          </p:nvPr>
        </p:nvSpPr>
        <p:spPr>
          <a:xfrm>
            <a:off x="2644775" y="7781925"/>
            <a:ext cx="5060950" cy="528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spcBef>
                <a:spcPct val="0"/>
              </a:spcBef>
              <a:buFontTx/>
              <a:buNone/>
            </a:pPr>
            <a:r>
              <a:rPr lang="es-ES" altLang="es-AR" sz="1700">
                <a:solidFill>
                  <a:srgbClr val="000000"/>
                </a:solidFill>
              </a:rPr>
              <a:t>Raul Eduardo Piaggio -  raulepiaggio@gmail.com</a:t>
            </a:r>
          </a:p>
        </p:txBody>
      </p:sp>
      <p:sp>
        <p:nvSpPr>
          <p:cNvPr id="17411" name="Rectangle 9"/>
          <p:cNvSpPr>
            <a:spLocks noChangeArrowheads="1"/>
          </p:cNvSpPr>
          <p:nvPr/>
        </p:nvSpPr>
        <p:spPr bwMode="auto">
          <a:xfrm>
            <a:off x="436563" y="334963"/>
            <a:ext cx="10367962" cy="542925"/>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800">
                <a:solidFill>
                  <a:srgbClr val="FFFFFF"/>
                </a:solidFill>
                <a:latin typeface="Arial" panose="020B0604020202020204" pitchFamily="34" charset="0"/>
              </a:rPr>
              <a:t>DETERMINACIÓN DE OFICIO</a:t>
            </a:r>
          </a:p>
        </p:txBody>
      </p:sp>
      <p:sp>
        <p:nvSpPr>
          <p:cNvPr id="17412" name="Rectangle 9"/>
          <p:cNvSpPr>
            <a:spLocks noChangeArrowheads="1"/>
          </p:cNvSpPr>
          <p:nvPr/>
        </p:nvSpPr>
        <p:spPr bwMode="auto">
          <a:xfrm>
            <a:off x="339725" y="1085850"/>
            <a:ext cx="10369550" cy="512763"/>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MX" altLang="es-AR" sz="2600">
                <a:solidFill>
                  <a:schemeClr val="bg1"/>
                </a:solidFill>
                <a:latin typeface="Arial" panose="020B0604020202020204" pitchFamily="34" charset="0"/>
                <a:cs typeface="Arial" panose="020B0604020202020204" pitchFamily="34" charset="0"/>
              </a:rPr>
              <a:t>Procedimiento –Graduación de Sanciones a partir de la Reforma</a:t>
            </a:r>
            <a:endParaRPr lang="es-AR" altLang="es-AR" sz="2600">
              <a:solidFill>
                <a:schemeClr val="bg1"/>
              </a:solidFill>
              <a:latin typeface="Arial" panose="020B06040202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4964AFD1-B696-4631-9487-7C846D465F88}"/>
              </a:ext>
            </a:extLst>
          </p:cNvPr>
          <p:cNvSpPr/>
          <p:nvPr/>
        </p:nvSpPr>
        <p:spPr>
          <a:xfrm>
            <a:off x="123825" y="3830638"/>
            <a:ext cx="1758950" cy="708025"/>
          </a:xfrm>
          <a:prstGeom prst="rect">
            <a:avLst/>
          </a:prstGeom>
          <a:solidFill>
            <a:schemeClr val="accent2">
              <a:lumMod val="75000"/>
            </a:schemeClr>
          </a:solidFill>
        </p:spPr>
        <p:txBody>
          <a:bodyPr>
            <a:spAutoFit/>
          </a:bodyPr>
          <a:lstStyle/>
          <a:p>
            <a:pPr algn="ctr">
              <a:defRPr/>
            </a:pPr>
            <a:r>
              <a:rPr lang="es-PY" sz="2000" dirty="0">
                <a:solidFill>
                  <a:schemeClr val="bg1"/>
                </a:solidFill>
              </a:rPr>
              <a:t>Orden de </a:t>
            </a:r>
            <a:r>
              <a:rPr lang="es-PY" sz="2000" dirty="0" err="1">
                <a:solidFill>
                  <a:schemeClr val="bg1"/>
                </a:solidFill>
              </a:rPr>
              <a:t>intervenc</a:t>
            </a:r>
            <a:r>
              <a:rPr lang="es-PY" sz="2000" dirty="0">
                <a:solidFill>
                  <a:schemeClr val="bg1"/>
                </a:solidFill>
              </a:rPr>
              <a:t>.</a:t>
            </a:r>
          </a:p>
        </p:txBody>
      </p:sp>
      <p:sp>
        <p:nvSpPr>
          <p:cNvPr id="13" name="Rectángulo 12">
            <a:extLst>
              <a:ext uri="{FF2B5EF4-FFF2-40B4-BE49-F238E27FC236}">
                <a16:creationId xmlns:a16="http://schemas.microsoft.com/office/drawing/2014/main" id="{2E0A1632-34C0-4978-9306-CA62A68E3926}"/>
              </a:ext>
            </a:extLst>
          </p:cNvPr>
          <p:cNvSpPr/>
          <p:nvPr/>
        </p:nvSpPr>
        <p:spPr>
          <a:xfrm>
            <a:off x="1995488" y="3830638"/>
            <a:ext cx="1520825" cy="708025"/>
          </a:xfrm>
          <a:prstGeom prst="rect">
            <a:avLst/>
          </a:prstGeom>
          <a:solidFill>
            <a:schemeClr val="accent2">
              <a:lumMod val="75000"/>
            </a:schemeClr>
          </a:solidFill>
        </p:spPr>
        <p:txBody>
          <a:bodyPr>
            <a:spAutoFit/>
          </a:bodyPr>
          <a:lstStyle/>
          <a:p>
            <a:pPr algn="ctr">
              <a:defRPr/>
            </a:pPr>
            <a:r>
              <a:rPr lang="es-PY" sz="2000" dirty="0">
                <a:solidFill>
                  <a:schemeClr val="bg1"/>
                </a:solidFill>
              </a:rPr>
              <a:t>Propuesta ajuste</a:t>
            </a:r>
          </a:p>
        </p:txBody>
      </p:sp>
      <p:sp>
        <p:nvSpPr>
          <p:cNvPr id="14" name="Rectángulo 13">
            <a:extLst>
              <a:ext uri="{FF2B5EF4-FFF2-40B4-BE49-F238E27FC236}">
                <a16:creationId xmlns:a16="http://schemas.microsoft.com/office/drawing/2014/main" id="{75B443F6-2B79-4F64-BFBE-A22B0DAB3190}"/>
              </a:ext>
            </a:extLst>
          </p:cNvPr>
          <p:cNvSpPr/>
          <p:nvPr/>
        </p:nvSpPr>
        <p:spPr>
          <a:xfrm>
            <a:off x="9313863" y="3830638"/>
            <a:ext cx="1492250" cy="400050"/>
          </a:xfrm>
          <a:prstGeom prst="rect">
            <a:avLst/>
          </a:prstGeom>
          <a:solidFill>
            <a:schemeClr val="accent2">
              <a:lumMod val="75000"/>
            </a:schemeClr>
          </a:solidFill>
        </p:spPr>
        <p:txBody>
          <a:bodyPr>
            <a:spAutoFit/>
          </a:bodyPr>
          <a:lstStyle/>
          <a:p>
            <a:pPr algn="ctr">
              <a:defRPr/>
            </a:pPr>
            <a:r>
              <a:rPr lang="es-PY" sz="2000" dirty="0">
                <a:solidFill>
                  <a:schemeClr val="bg1"/>
                </a:solidFill>
              </a:rPr>
              <a:t>Recurso</a:t>
            </a:r>
          </a:p>
        </p:txBody>
      </p:sp>
      <p:sp>
        <p:nvSpPr>
          <p:cNvPr id="15" name="Rectángulo 14">
            <a:extLst>
              <a:ext uri="{FF2B5EF4-FFF2-40B4-BE49-F238E27FC236}">
                <a16:creationId xmlns:a16="http://schemas.microsoft.com/office/drawing/2014/main" id="{97E6BD52-E645-48A0-824D-2CF71C5EC86A}"/>
              </a:ext>
            </a:extLst>
          </p:cNvPr>
          <p:cNvSpPr/>
          <p:nvPr/>
        </p:nvSpPr>
        <p:spPr>
          <a:xfrm>
            <a:off x="7458075" y="3803650"/>
            <a:ext cx="1811338" cy="400050"/>
          </a:xfrm>
          <a:prstGeom prst="rect">
            <a:avLst/>
          </a:prstGeom>
          <a:solidFill>
            <a:schemeClr val="accent2">
              <a:lumMod val="75000"/>
            </a:schemeClr>
          </a:solidFill>
        </p:spPr>
        <p:txBody>
          <a:bodyPr>
            <a:spAutoFit/>
          </a:bodyPr>
          <a:lstStyle/>
          <a:p>
            <a:pPr algn="ctr">
              <a:defRPr/>
            </a:pPr>
            <a:r>
              <a:rPr lang="es-PY" sz="2000" dirty="0">
                <a:solidFill>
                  <a:schemeClr val="bg1"/>
                </a:solidFill>
              </a:rPr>
              <a:t>Resolución</a:t>
            </a:r>
          </a:p>
        </p:txBody>
      </p:sp>
      <p:sp>
        <p:nvSpPr>
          <p:cNvPr id="16" name="Rectángulo 15">
            <a:extLst>
              <a:ext uri="{FF2B5EF4-FFF2-40B4-BE49-F238E27FC236}">
                <a16:creationId xmlns:a16="http://schemas.microsoft.com/office/drawing/2014/main" id="{71F1F3A3-69C4-403B-9B7B-80237E7AF75A}"/>
              </a:ext>
            </a:extLst>
          </p:cNvPr>
          <p:cNvSpPr/>
          <p:nvPr/>
        </p:nvSpPr>
        <p:spPr>
          <a:xfrm>
            <a:off x="5507038" y="3830638"/>
            <a:ext cx="1530350" cy="400050"/>
          </a:xfrm>
          <a:prstGeom prst="rect">
            <a:avLst/>
          </a:prstGeom>
          <a:solidFill>
            <a:schemeClr val="accent2">
              <a:lumMod val="75000"/>
            </a:schemeClr>
          </a:solidFill>
        </p:spPr>
        <p:txBody>
          <a:bodyPr>
            <a:spAutoFit/>
          </a:bodyPr>
          <a:lstStyle/>
          <a:p>
            <a:pPr algn="ctr">
              <a:defRPr/>
            </a:pPr>
            <a:r>
              <a:rPr lang="es-PY" sz="2000" dirty="0">
                <a:solidFill>
                  <a:schemeClr val="bg1"/>
                </a:solidFill>
              </a:rPr>
              <a:t>Descargo</a:t>
            </a:r>
          </a:p>
        </p:txBody>
      </p:sp>
      <p:cxnSp>
        <p:nvCxnSpPr>
          <p:cNvPr id="17418" name="Conector recto 16"/>
          <p:cNvCxnSpPr>
            <a:cxnSpLocks noChangeShapeType="1"/>
          </p:cNvCxnSpPr>
          <p:nvPr/>
        </p:nvCxnSpPr>
        <p:spPr bwMode="auto">
          <a:xfrm>
            <a:off x="627063" y="3614738"/>
            <a:ext cx="9374187"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19" name="Conector recto 17"/>
          <p:cNvCxnSpPr>
            <a:cxnSpLocks/>
          </p:cNvCxnSpPr>
          <p:nvPr/>
        </p:nvCxnSpPr>
        <p:spPr bwMode="auto">
          <a:xfrm>
            <a:off x="1060450" y="3414713"/>
            <a:ext cx="0" cy="360362"/>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20" name="Conector recto 18"/>
          <p:cNvCxnSpPr>
            <a:cxnSpLocks/>
          </p:cNvCxnSpPr>
          <p:nvPr/>
        </p:nvCxnSpPr>
        <p:spPr bwMode="auto">
          <a:xfrm>
            <a:off x="2616200" y="3398838"/>
            <a:ext cx="0" cy="360362"/>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21" name="Conector recto 19"/>
          <p:cNvCxnSpPr>
            <a:cxnSpLocks/>
          </p:cNvCxnSpPr>
          <p:nvPr/>
        </p:nvCxnSpPr>
        <p:spPr bwMode="auto">
          <a:xfrm>
            <a:off x="6284913" y="3414713"/>
            <a:ext cx="0" cy="360362"/>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22" name="Conector recto 20"/>
          <p:cNvCxnSpPr>
            <a:cxnSpLocks/>
          </p:cNvCxnSpPr>
          <p:nvPr/>
        </p:nvCxnSpPr>
        <p:spPr bwMode="auto">
          <a:xfrm>
            <a:off x="8020050" y="3414713"/>
            <a:ext cx="0" cy="360362"/>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23" name="Conector recto 21"/>
          <p:cNvCxnSpPr>
            <a:cxnSpLocks/>
          </p:cNvCxnSpPr>
          <p:nvPr/>
        </p:nvCxnSpPr>
        <p:spPr bwMode="auto">
          <a:xfrm>
            <a:off x="9740900" y="3414713"/>
            <a:ext cx="0" cy="360362"/>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7424" name="Cerrar llave 22"/>
          <p:cNvSpPr>
            <a:spLocks/>
          </p:cNvSpPr>
          <p:nvPr/>
        </p:nvSpPr>
        <p:spPr bwMode="auto">
          <a:xfrm rot="-5400000">
            <a:off x="4051300" y="1873250"/>
            <a:ext cx="379413" cy="2278063"/>
          </a:xfrm>
          <a:prstGeom prst="rightBrace">
            <a:avLst>
              <a:gd name="adj1" fmla="val 8311"/>
              <a:gd name="adj2" fmla="val 50000"/>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11026" tIns="55513" rIns="111026" bIns="55513" anchor="ct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PY" altLang="es-PY" sz="1800">
              <a:solidFill>
                <a:schemeClr val="bg1"/>
              </a:solidFill>
              <a:latin typeface="Arial" panose="020B0604020202020204" pitchFamily="34" charset="0"/>
            </a:endParaRPr>
          </a:p>
        </p:txBody>
      </p:sp>
      <p:sp>
        <p:nvSpPr>
          <p:cNvPr id="17425" name="Cerrar llave 23"/>
          <p:cNvSpPr>
            <a:spLocks/>
          </p:cNvSpPr>
          <p:nvPr/>
        </p:nvSpPr>
        <p:spPr bwMode="auto">
          <a:xfrm rot="-5400000">
            <a:off x="8704262" y="2159001"/>
            <a:ext cx="385763" cy="1852612"/>
          </a:xfrm>
          <a:prstGeom prst="rightBrace">
            <a:avLst>
              <a:gd name="adj1" fmla="val 8315"/>
              <a:gd name="adj2" fmla="val 50000"/>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111026" tIns="55513" rIns="111026" bIns="55513" anchor="ct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eaLnBrk="1" hangingPunct="1">
              <a:spcBef>
                <a:spcPct val="0"/>
              </a:spcBef>
              <a:buFontTx/>
              <a:buNone/>
            </a:pPr>
            <a:endParaRPr lang="es-PY" altLang="es-PY" sz="1800">
              <a:solidFill>
                <a:schemeClr val="bg1"/>
              </a:solidFill>
              <a:latin typeface="Arial" panose="020B0604020202020204" pitchFamily="34" charset="0"/>
            </a:endParaRPr>
          </a:p>
        </p:txBody>
      </p:sp>
      <p:sp>
        <p:nvSpPr>
          <p:cNvPr id="17426" name="Rectángulo 24"/>
          <p:cNvSpPr>
            <a:spLocks noChangeArrowheads="1"/>
          </p:cNvSpPr>
          <p:nvPr/>
        </p:nvSpPr>
        <p:spPr bwMode="auto">
          <a:xfrm>
            <a:off x="2644775" y="1830388"/>
            <a:ext cx="33115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a:solidFill>
                  <a:schemeClr val="tx1"/>
                </a:solidFill>
              </a:rPr>
              <a:t>15 días h.a. </a:t>
            </a:r>
          </a:p>
          <a:p>
            <a:pPr algn="ctr"/>
            <a:r>
              <a:rPr lang="es-MX" altLang="es-PY" sz="2000">
                <a:solidFill>
                  <a:schemeClr val="tx1"/>
                </a:solidFill>
              </a:rPr>
              <a:t>Prorrogables</a:t>
            </a:r>
          </a:p>
          <a:p>
            <a:pPr algn="ctr"/>
            <a:r>
              <a:rPr lang="es-MX" altLang="es-PY" sz="2000">
                <a:solidFill>
                  <a:schemeClr val="tx1"/>
                </a:solidFill>
              </a:rPr>
              <a:t> por única vez </a:t>
            </a:r>
            <a:endParaRPr lang="es-PY" altLang="es-PY" sz="2000">
              <a:solidFill>
                <a:schemeClr val="tx1"/>
              </a:solidFill>
            </a:endParaRPr>
          </a:p>
        </p:txBody>
      </p:sp>
      <p:sp>
        <p:nvSpPr>
          <p:cNvPr id="17427" name="Rectángulo 25"/>
          <p:cNvSpPr>
            <a:spLocks noChangeArrowheads="1"/>
          </p:cNvSpPr>
          <p:nvPr/>
        </p:nvSpPr>
        <p:spPr bwMode="auto">
          <a:xfrm>
            <a:off x="7097713" y="2035175"/>
            <a:ext cx="33131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a:solidFill>
                  <a:schemeClr val="tx1"/>
                </a:solidFill>
              </a:rPr>
              <a:t>15 días h.a. Improrrogable</a:t>
            </a:r>
            <a:endParaRPr lang="es-PY" altLang="es-PY" sz="2000">
              <a:solidFill>
                <a:schemeClr val="tx1"/>
              </a:solidFill>
            </a:endParaRPr>
          </a:p>
        </p:txBody>
      </p:sp>
      <p:sp>
        <p:nvSpPr>
          <p:cNvPr id="17428" name="Rectángulo 17407"/>
          <p:cNvSpPr>
            <a:spLocks noChangeArrowheads="1"/>
          </p:cNvSpPr>
          <p:nvPr/>
        </p:nvSpPr>
        <p:spPr bwMode="auto">
          <a:xfrm>
            <a:off x="125413" y="4551363"/>
            <a:ext cx="15113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1600">
                <a:solidFill>
                  <a:schemeClr val="tx1"/>
                </a:solidFill>
              </a:rPr>
              <a:t>Consiente</a:t>
            </a:r>
            <a:endParaRPr lang="es-PY" altLang="es-PY" sz="1600"/>
          </a:p>
        </p:txBody>
      </p:sp>
      <p:sp>
        <p:nvSpPr>
          <p:cNvPr id="17429" name="Rectángulo 35"/>
          <p:cNvSpPr>
            <a:spLocks noChangeArrowheads="1"/>
          </p:cNvSpPr>
          <p:nvPr/>
        </p:nvSpPr>
        <p:spPr bwMode="auto">
          <a:xfrm>
            <a:off x="3148013" y="4902200"/>
            <a:ext cx="1341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1600">
                <a:solidFill>
                  <a:schemeClr val="tx1"/>
                </a:solidFill>
              </a:rPr>
              <a:t>Consiente</a:t>
            </a:r>
            <a:endParaRPr lang="es-PY" altLang="es-PY" sz="1600"/>
          </a:p>
        </p:txBody>
      </p:sp>
      <p:sp>
        <p:nvSpPr>
          <p:cNvPr id="17430" name="Rectángulo 36"/>
          <p:cNvSpPr>
            <a:spLocks noChangeArrowheads="1"/>
          </p:cNvSpPr>
          <p:nvPr/>
        </p:nvSpPr>
        <p:spPr bwMode="auto">
          <a:xfrm>
            <a:off x="8647113" y="4300538"/>
            <a:ext cx="1341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a:solidFill>
                  <a:schemeClr val="tx1"/>
                </a:solidFill>
              </a:rPr>
              <a:t>Consiente</a:t>
            </a:r>
            <a:endParaRPr lang="es-PY" altLang="es-PY"/>
          </a:p>
        </p:txBody>
      </p:sp>
      <p:sp>
        <p:nvSpPr>
          <p:cNvPr id="17431" name="Rectángulo 17408"/>
          <p:cNvSpPr>
            <a:spLocks noChangeArrowheads="1"/>
          </p:cNvSpPr>
          <p:nvPr/>
        </p:nvSpPr>
        <p:spPr bwMode="auto">
          <a:xfrm>
            <a:off x="-120650" y="6940550"/>
            <a:ext cx="17589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a:solidFill>
                  <a:schemeClr val="tx1"/>
                </a:solidFill>
              </a:rPr>
              <a:t>Sin sanción, excepto reincidencia</a:t>
            </a:r>
            <a:endParaRPr lang="es-PY" altLang="es-PY">
              <a:solidFill>
                <a:schemeClr val="tx1"/>
              </a:solidFill>
            </a:endParaRPr>
          </a:p>
        </p:txBody>
      </p:sp>
      <p:sp>
        <p:nvSpPr>
          <p:cNvPr id="17432" name="Rectángulo 17412"/>
          <p:cNvSpPr>
            <a:spLocks noChangeArrowheads="1"/>
          </p:cNvSpPr>
          <p:nvPr/>
        </p:nvSpPr>
        <p:spPr bwMode="auto">
          <a:xfrm>
            <a:off x="1131888" y="5657850"/>
            <a:ext cx="19351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1900" u="sng">
                <a:solidFill>
                  <a:schemeClr val="tx1"/>
                </a:solidFill>
              </a:rPr>
              <a:t>1/4 mín.legal: </a:t>
            </a:r>
            <a:r>
              <a:rPr lang="es-MX" altLang="es-PY" sz="1900">
                <a:solidFill>
                  <a:schemeClr val="tx1"/>
                </a:solidFill>
              </a:rPr>
              <a:t>25% omisión 50% defraud</a:t>
            </a:r>
            <a:r>
              <a:rPr lang="es-MX" altLang="es-PY" sz="2000">
                <a:solidFill>
                  <a:schemeClr val="tx1"/>
                </a:solidFill>
              </a:rPr>
              <a:t>.</a:t>
            </a:r>
          </a:p>
        </p:txBody>
      </p:sp>
      <p:sp>
        <p:nvSpPr>
          <p:cNvPr id="17433" name="Rectángulo 17413"/>
          <p:cNvSpPr>
            <a:spLocks noChangeArrowheads="1"/>
          </p:cNvSpPr>
          <p:nvPr/>
        </p:nvSpPr>
        <p:spPr bwMode="auto">
          <a:xfrm>
            <a:off x="8213725" y="5119688"/>
            <a:ext cx="20685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u="sng">
                <a:solidFill>
                  <a:schemeClr val="tx1"/>
                </a:solidFill>
              </a:rPr>
              <a:t>Mín.legal: </a:t>
            </a:r>
          </a:p>
          <a:p>
            <a:pPr algn="ctr"/>
            <a:r>
              <a:rPr lang="es-MX" altLang="es-PY" sz="2000">
                <a:solidFill>
                  <a:schemeClr val="tx1"/>
                </a:solidFill>
              </a:rPr>
              <a:t>100% omisión 200% defraud.</a:t>
            </a:r>
          </a:p>
        </p:txBody>
      </p:sp>
      <p:cxnSp>
        <p:nvCxnSpPr>
          <p:cNvPr id="17434" name="Conector recto de flecha 17415"/>
          <p:cNvCxnSpPr>
            <a:cxnSpLocks/>
          </p:cNvCxnSpPr>
          <p:nvPr/>
        </p:nvCxnSpPr>
        <p:spPr bwMode="auto">
          <a:xfrm>
            <a:off x="9269413" y="6145213"/>
            <a:ext cx="0" cy="349250"/>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435" name="Rectángulo 17417"/>
          <p:cNvSpPr>
            <a:spLocks noChangeArrowheads="1"/>
          </p:cNvSpPr>
          <p:nvPr/>
        </p:nvSpPr>
        <p:spPr bwMode="auto">
          <a:xfrm>
            <a:off x="7558088" y="6415088"/>
            <a:ext cx="3478212"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2000">
                <a:solidFill>
                  <a:schemeClr val="tx1"/>
                </a:solidFill>
              </a:rPr>
              <a:t>En caso de presentar recurso, la sanción se fijará según regla general (arts. 45 a 48)</a:t>
            </a:r>
          </a:p>
          <a:p>
            <a:pPr algn="ctr"/>
            <a:endParaRPr lang="es-MX" altLang="es-PY" sz="2000">
              <a:solidFill>
                <a:schemeClr val="tx1"/>
              </a:solidFill>
            </a:endParaRPr>
          </a:p>
        </p:txBody>
      </p:sp>
      <p:sp>
        <p:nvSpPr>
          <p:cNvPr id="46" name="Rectángulo 45">
            <a:extLst>
              <a:ext uri="{FF2B5EF4-FFF2-40B4-BE49-F238E27FC236}">
                <a16:creationId xmlns:a16="http://schemas.microsoft.com/office/drawing/2014/main" id="{2CBD5017-77B3-430F-8713-6C22B51F47C0}"/>
              </a:ext>
            </a:extLst>
          </p:cNvPr>
          <p:cNvSpPr/>
          <p:nvPr/>
        </p:nvSpPr>
        <p:spPr>
          <a:xfrm>
            <a:off x="3579813" y="3838575"/>
            <a:ext cx="1843087" cy="708025"/>
          </a:xfrm>
          <a:prstGeom prst="rect">
            <a:avLst/>
          </a:prstGeom>
          <a:solidFill>
            <a:schemeClr val="accent2">
              <a:lumMod val="75000"/>
            </a:schemeClr>
          </a:solidFill>
        </p:spPr>
        <p:txBody>
          <a:bodyPr>
            <a:spAutoFit/>
          </a:bodyPr>
          <a:lstStyle/>
          <a:p>
            <a:pPr algn="ctr">
              <a:defRPr/>
            </a:pPr>
            <a:r>
              <a:rPr lang="es-PY" sz="2000" dirty="0">
                <a:solidFill>
                  <a:schemeClr val="bg1"/>
                </a:solidFill>
              </a:rPr>
              <a:t>Vista e Inst. Sumario</a:t>
            </a:r>
          </a:p>
        </p:txBody>
      </p:sp>
      <p:cxnSp>
        <p:nvCxnSpPr>
          <p:cNvPr id="17437" name="Conector recto 46"/>
          <p:cNvCxnSpPr>
            <a:cxnSpLocks/>
          </p:cNvCxnSpPr>
          <p:nvPr/>
        </p:nvCxnSpPr>
        <p:spPr bwMode="auto">
          <a:xfrm>
            <a:off x="4502150" y="3392488"/>
            <a:ext cx="0" cy="360362"/>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
        <p:nvSpPr>
          <p:cNvPr id="17438" name="Rectángulo 48"/>
          <p:cNvSpPr>
            <a:spLocks noChangeArrowheads="1"/>
          </p:cNvSpPr>
          <p:nvPr/>
        </p:nvSpPr>
        <p:spPr bwMode="auto">
          <a:xfrm>
            <a:off x="2716213" y="5694363"/>
            <a:ext cx="2249487"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1900" u="sng">
                <a:solidFill>
                  <a:schemeClr val="tx1"/>
                </a:solidFill>
              </a:rPr>
              <a:t>1/2 mín.legal: </a:t>
            </a:r>
            <a:r>
              <a:rPr lang="es-MX" altLang="es-PY" sz="1900">
                <a:solidFill>
                  <a:schemeClr val="tx1"/>
                </a:solidFill>
              </a:rPr>
              <a:t>50% omisión 100% defraud</a:t>
            </a:r>
            <a:r>
              <a:rPr lang="es-MX" altLang="es-PY" sz="1900" u="sng">
                <a:solidFill>
                  <a:schemeClr val="tx1"/>
                </a:solidFill>
              </a:rPr>
              <a:t>.</a:t>
            </a:r>
          </a:p>
        </p:txBody>
      </p:sp>
      <p:sp>
        <p:nvSpPr>
          <p:cNvPr id="17439" name="Rectángulo 49"/>
          <p:cNvSpPr>
            <a:spLocks noChangeArrowheads="1"/>
          </p:cNvSpPr>
          <p:nvPr/>
        </p:nvSpPr>
        <p:spPr bwMode="auto">
          <a:xfrm>
            <a:off x="4587875" y="5741988"/>
            <a:ext cx="2249488"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pPr algn="ctr"/>
            <a:r>
              <a:rPr lang="es-MX" altLang="es-PY" sz="1900" u="sng">
                <a:solidFill>
                  <a:schemeClr val="tx1"/>
                </a:solidFill>
              </a:rPr>
              <a:t>3/4 mín.legal: </a:t>
            </a:r>
            <a:r>
              <a:rPr lang="es-MX" altLang="es-PY" sz="1900">
                <a:solidFill>
                  <a:schemeClr val="tx1"/>
                </a:solidFill>
              </a:rPr>
              <a:t>75% omisión 150% defraud.</a:t>
            </a:r>
          </a:p>
        </p:txBody>
      </p:sp>
      <p:sp>
        <p:nvSpPr>
          <p:cNvPr id="17440" name="Rectángulo 50"/>
          <p:cNvSpPr>
            <a:spLocks noChangeArrowheads="1"/>
          </p:cNvSpPr>
          <p:nvPr/>
        </p:nvSpPr>
        <p:spPr bwMode="auto">
          <a:xfrm>
            <a:off x="1492250" y="4911725"/>
            <a:ext cx="13414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1600">
                <a:solidFill>
                  <a:schemeClr val="tx1"/>
                </a:solidFill>
              </a:rPr>
              <a:t>Consiente</a:t>
            </a:r>
            <a:endParaRPr lang="es-PY" altLang="es-PY" sz="1600"/>
          </a:p>
        </p:txBody>
      </p:sp>
      <p:sp>
        <p:nvSpPr>
          <p:cNvPr id="17441" name="Rectángulo 51"/>
          <p:cNvSpPr>
            <a:spLocks noChangeArrowheads="1"/>
          </p:cNvSpPr>
          <p:nvPr/>
        </p:nvSpPr>
        <p:spPr bwMode="auto">
          <a:xfrm>
            <a:off x="5019675" y="4932363"/>
            <a:ext cx="1343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bg1"/>
                </a:solidFill>
                <a:latin typeface="Arial" panose="020B0604020202020204" pitchFamily="34" charset="0"/>
              </a:defRPr>
            </a:lvl1pPr>
            <a:lvl2pPr marL="742950" indent="-285750">
              <a:defRPr b="1">
                <a:solidFill>
                  <a:schemeClr val="bg1"/>
                </a:solidFill>
                <a:latin typeface="Arial" panose="020B0604020202020204" pitchFamily="34" charset="0"/>
              </a:defRPr>
            </a:lvl2pPr>
            <a:lvl3pPr marL="1143000" indent="-228600">
              <a:defRPr b="1">
                <a:solidFill>
                  <a:schemeClr val="bg1"/>
                </a:solidFill>
                <a:latin typeface="Arial" panose="020B0604020202020204" pitchFamily="34" charset="0"/>
              </a:defRPr>
            </a:lvl3pPr>
            <a:lvl4pPr marL="1600200" indent="-228600">
              <a:defRPr b="1">
                <a:solidFill>
                  <a:schemeClr val="bg1"/>
                </a:solidFill>
                <a:latin typeface="Arial" panose="020B0604020202020204" pitchFamily="34" charset="0"/>
              </a:defRPr>
            </a:lvl4pPr>
            <a:lvl5pPr marL="2057400" indent="-228600">
              <a:defRPr b="1">
                <a:solidFill>
                  <a:schemeClr val="bg1"/>
                </a:solidFill>
                <a:latin typeface="Arial" panose="020B0604020202020204" pitchFamily="34" charset="0"/>
              </a:defRPr>
            </a:lvl5pPr>
            <a:lvl6pPr marL="2514600" indent="-228600" eaLnBrk="0" fontAlgn="base" hangingPunct="0">
              <a:spcBef>
                <a:spcPct val="0"/>
              </a:spcBef>
              <a:spcAft>
                <a:spcPct val="0"/>
              </a:spcAft>
              <a:defRPr b="1">
                <a:solidFill>
                  <a:schemeClr val="bg1"/>
                </a:solidFill>
                <a:latin typeface="Arial" panose="020B0604020202020204" pitchFamily="34" charset="0"/>
              </a:defRPr>
            </a:lvl6pPr>
            <a:lvl7pPr marL="2971800" indent="-228600" eaLnBrk="0" fontAlgn="base" hangingPunct="0">
              <a:spcBef>
                <a:spcPct val="0"/>
              </a:spcBef>
              <a:spcAft>
                <a:spcPct val="0"/>
              </a:spcAft>
              <a:defRPr b="1">
                <a:solidFill>
                  <a:schemeClr val="bg1"/>
                </a:solidFill>
                <a:latin typeface="Arial" panose="020B0604020202020204" pitchFamily="34" charset="0"/>
              </a:defRPr>
            </a:lvl7pPr>
            <a:lvl8pPr marL="3429000" indent="-228600" eaLnBrk="0" fontAlgn="base" hangingPunct="0">
              <a:spcBef>
                <a:spcPct val="0"/>
              </a:spcBef>
              <a:spcAft>
                <a:spcPct val="0"/>
              </a:spcAft>
              <a:defRPr b="1">
                <a:solidFill>
                  <a:schemeClr val="bg1"/>
                </a:solidFill>
                <a:latin typeface="Arial" panose="020B0604020202020204" pitchFamily="34" charset="0"/>
              </a:defRPr>
            </a:lvl8pPr>
            <a:lvl9pPr marL="3886200" indent="-228600" eaLnBrk="0" fontAlgn="base" hangingPunct="0">
              <a:spcBef>
                <a:spcPct val="0"/>
              </a:spcBef>
              <a:spcAft>
                <a:spcPct val="0"/>
              </a:spcAft>
              <a:defRPr b="1">
                <a:solidFill>
                  <a:schemeClr val="bg1"/>
                </a:solidFill>
                <a:latin typeface="Arial" panose="020B0604020202020204" pitchFamily="34" charset="0"/>
              </a:defRPr>
            </a:lvl9pPr>
          </a:lstStyle>
          <a:p>
            <a:r>
              <a:rPr lang="es-PY" altLang="es-PY" sz="1600">
                <a:solidFill>
                  <a:schemeClr val="tx1"/>
                </a:solidFill>
              </a:rPr>
              <a:t>Consiente</a:t>
            </a:r>
            <a:endParaRPr lang="es-PY" altLang="es-PY" sz="1600"/>
          </a:p>
        </p:txBody>
      </p:sp>
      <p:cxnSp>
        <p:nvCxnSpPr>
          <p:cNvPr id="17442" name="Conector recto 17421"/>
          <p:cNvCxnSpPr>
            <a:cxnSpLocks/>
          </p:cNvCxnSpPr>
          <p:nvPr/>
        </p:nvCxnSpPr>
        <p:spPr bwMode="auto">
          <a:xfrm>
            <a:off x="1347788" y="5427663"/>
            <a:ext cx="5256212"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43" name="Conector recto 17423"/>
          <p:cNvCxnSpPr>
            <a:cxnSpLocks noChangeShapeType="1"/>
          </p:cNvCxnSpPr>
          <p:nvPr/>
        </p:nvCxnSpPr>
        <p:spPr bwMode="auto">
          <a:xfrm>
            <a:off x="1347788" y="4664075"/>
            <a:ext cx="0" cy="19843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44" name="Conector recto 59"/>
          <p:cNvCxnSpPr>
            <a:cxnSpLocks noChangeShapeType="1"/>
          </p:cNvCxnSpPr>
          <p:nvPr/>
        </p:nvCxnSpPr>
        <p:spPr bwMode="auto">
          <a:xfrm>
            <a:off x="1347788" y="4989513"/>
            <a:ext cx="0" cy="19843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45" name="Conector recto 60"/>
          <p:cNvCxnSpPr>
            <a:cxnSpLocks noChangeShapeType="1"/>
          </p:cNvCxnSpPr>
          <p:nvPr/>
        </p:nvCxnSpPr>
        <p:spPr bwMode="auto">
          <a:xfrm>
            <a:off x="1347788" y="5270500"/>
            <a:ext cx="0" cy="19843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46" name="Conector recto 61"/>
          <p:cNvCxnSpPr>
            <a:cxnSpLocks noChangeShapeType="1"/>
          </p:cNvCxnSpPr>
          <p:nvPr/>
        </p:nvCxnSpPr>
        <p:spPr bwMode="auto">
          <a:xfrm>
            <a:off x="2835275" y="5229225"/>
            <a:ext cx="0" cy="19685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47" name="Conector recto 62"/>
          <p:cNvCxnSpPr>
            <a:cxnSpLocks noChangeShapeType="1"/>
          </p:cNvCxnSpPr>
          <p:nvPr/>
        </p:nvCxnSpPr>
        <p:spPr bwMode="auto">
          <a:xfrm>
            <a:off x="2860675" y="4911725"/>
            <a:ext cx="0" cy="19843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48" name="Conector recto 63"/>
          <p:cNvCxnSpPr>
            <a:cxnSpLocks noChangeShapeType="1"/>
          </p:cNvCxnSpPr>
          <p:nvPr/>
        </p:nvCxnSpPr>
        <p:spPr bwMode="auto">
          <a:xfrm>
            <a:off x="2860675" y="4572000"/>
            <a:ext cx="0" cy="19843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49" name="Conector recto 64"/>
          <p:cNvCxnSpPr>
            <a:cxnSpLocks noChangeShapeType="1"/>
          </p:cNvCxnSpPr>
          <p:nvPr/>
        </p:nvCxnSpPr>
        <p:spPr bwMode="auto">
          <a:xfrm>
            <a:off x="4489450" y="5216525"/>
            <a:ext cx="0" cy="19843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0" name="Conector recto 65"/>
          <p:cNvCxnSpPr>
            <a:cxnSpLocks noChangeShapeType="1"/>
          </p:cNvCxnSpPr>
          <p:nvPr/>
        </p:nvCxnSpPr>
        <p:spPr bwMode="auto">
          <a:xfrm>
            <a:off x="4502150" y="4932363"/>
            <a:ext cx="0" cy="198437"/>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1" name="Conector recto 66"/>
          <p:cNvCxnSpPr>
            <a:cxnSpLocks noChangeShapeType="1"/>
          </p:cNvCxnSpPr>
          <p:nvPr/>
        </p:nvCxnSpPr>
        <p:spPr bwMode="auto">
          <a:xfrm>
            <a:off x="4502150" y="4622800"/>
            <a:ext cx="0" cy="19843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2" name="Conector recto 67"/>
          <p:cNvCxnSpPr>
            <a:cxnSpLocks noChangeShapeType="1"/>
          </p:cNvCxnSpPr>
          <p:nvPr/>
        </p:nvCxnSpPr>
        <p:spPr bwMode="auto">
          <a:xfrm>
            <a:off x="6604000" y="5229225"/>
            <a:ext cx="0" cy="19685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3" name="Conector recto 68"/>
          <p:cNvCxnSpPr>
            <a:cxnSpLocks noChangeShapeType="1"/>
          </p:cNvCxnSpPr>
          <p:nvPr/>
        </p:nvCxnSpPr>
        <p:spPr bwMode="auto">
          <a:xfrm>
            <a:off x="6604000" y="4911725"/>
            <a:ext cx="0" cy="19843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4" name="Conector recto 69"/>
          <p:cNvCxnSpPr>
            <a:cxnSpLocks noChangeShapeType="1"/>
          </p:cNvCxnSpPr>
          <p:nvPr/>
        </p:nvCxnSpPr>
        <p:spPr bwMode="auto">
          <a:xfrm>
            <a:off x="6604000" y="4622800"/>
            <a:ext cx="0" cy="198438"/>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5" name="Conector recto 70"/>
          <p:cNvCxnSpPr>
            <a:cxnSpLocks/>
          </p:cNvCxnSpPr>
          <p:nvPr/>
        </p:nvCxnSpPr>
        <p:spPr bwMode="auto">
          <a:xfrm>
            <a:off x="6586538" y="4281488"/>
            <a:ext cx="0" cy="290512"/>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6" name="Conector recto 17433"/>
          <p:cNvCxnSpPr>
            <a:cxnSpLocks/>
          </p:cNvCxnSpPr>
          <p:nvPr/>
        </p:nvCxnSpPr>
        <p:spPr bwMode="auto">
          <a:xfrm>
            <a:off x="146050" y="4838700"/>
            <a:ext cx="1201738"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7" name="Conector recto 33"/>
          <p:cNvCxnSpPr>
            <a:cxnSpLocks noChangeShapeType="1"/>
          </p:cNvCxnSpPr>
          <p:nvPr/>
        </p:nvCxnSpPr>
        <p:spPr bwMode="auto">
          <a:xfrm>
            <a:off x="627063" y="4862513"/>
            <a:ext cx="0" cy="2136775"/>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8" name="Conector recto 89"/>
          <p:cNvCxnSpPr>
            <a:cxnSpLocks/>
          </p:cNvCxnSpPr>
          <p:nvPr/>
        </p:nvCxnSpPr>
        <p:spPr bwMode="auto">
          <a:xfrm>
            <a:off x="8261350" y="4262438"/>
            <a:ext cx="0" cy="29210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59" name="Conector recto 90"/>
          <p:cNvCxnSpPr>
            <a:cxnSpLocks/>
          </p:cNvCxnSpPr>
          <p:nvPr/>
        </p:nvCxnSpPr>
        <p:spPr bwMode="auto">
          <a:xfrm>
            <a:off x="8261350" y="4619625"/>
            <a:ext cx="0" cy="29210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60" name="Conector recto 91"/>
          <p:cNvCxnSpPr>
            <a:cxnSpLocks/>
          </p:cNvCxnSpPr>
          <p:nvPr/>
        </p:nvCxnSpPr>
        <p:spPr bwMode="auto">
          <a:xfrm>
            <a:off x="10133013" y="4262438"/>
            <a:ext cx="0" cy="29210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61" name="Conector recto 92"/>
          <p:cNvCxnSpPr>
            <a:cxnSpLocks/>
          </p:cNvCxnSpPr>
          <p:nvPr/>
        </p:nvCxnSpPr>
        <p:spPr bwMode="auto">
          <a:xfrm>
            <a:off x="10133013" y="4619625"/>
            <a:ext cx="0" cy="29210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62" name="Conector recto 93"/>
          <p:cNvCxnSpPr>
            <a:cxnSpLocks/>
          </p:cNvCxnSpPr>
          <p:nvPr/>
        </p:nvCxnSpPr>
        <p:spPr bwMode="auto">
          <a:xfrm>
            <a:off x="5595938" y="5411788"/>
            <a:ext cx="0" cy="29210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63" name="Conector recto 94"/>
          <p:cNvCxnSpPr>
            <a:cxnSpLocks/>
          </p:cNvCxnSpPr>
          <p:nvPr/>
        </p:nvCxnSpPr>
        <p:spPr bwMode="auto">
          <a:xfrm>
            <a:off x="3652838" y="5411788"/>
            <a:ext cx="0" cy="29210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64" name="Conector recto 95"/>
          <p:cNvCxnSpPr>
            <a:cxnSpLocks/>
          </p:cNvCxnSpPr>
          <p:nvPr/>
        </p:nvCxnSpPr>
        <p:spPr bwMode="auto">
          <a:xfrm>
            <a:off x="1924050" y="5411788"/>
            <a:ext cx="0" cy="29210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65" name="Conector recto 37"/>
          <p:cNvCxnSpPr>
            <a:cxnSpLocks noChangeShapeType="1"/>
          </p:cNvCxnSpPr>
          <p:nvPr/>
        </p:nvCxnSpPr>
        <p:spPr bwMode="auto">
          <a:xfrm>
            <a:off x="8261350" y="4911725"/>
            <a:ext cx="1871663"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17466" name="Conector recto 39"/>
          <p:cNvCxnSpPr>
            <a:cxnSpLocks noChangeShapeType="1"/>
          </p:cNvCxnSpPr>
          <p:nvPr/>
        </p:nvCxnSpPr>
        <p:spPr bwMode="auto">
          <a:xfrm>
            <a:off x="9196388" y="4911725"/>
            <a:ext cx="0" cy="15875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79534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9"/>
          <p:cNvSpPr>
            <a:spLocks noChangeArrowheads="1"/>
          </p:cNvSpPr>
          <p:nvPr/>
        </p:nvSpPr>
        <p:spPr bwMode="auto">
          <a:xfrm>
            <a:off x="436563" y="230560"/>
            <a:ext cx="10367962" cy="481012"/>
          </a:xfrm>
          <a:prstGeom prst="rect">
            <a:avLst/>
          </a:prstGeom>
          <a:solidFill>
            <a:srgbClr val="FF3300"/>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AR" altLang="es-AR" sz="2400">
                <a:solidFill>
                  <a:srgbClr val="FFFFFF"/>
                </a:solidFill>
                <a:latin typeface="Arial" panose="020B0604020202020204" pitchFamily="34" charset="0"/>
              </a:rPr>
              <a:t>ATENUANTES Y AGRAVANTES</a:t>
            </a:r>
          </a:p>
        </p:txBody>
      </p:sp>
      <p:sp>
        <p:nvSpPr>
          <p:cNvPr id="38" name="2 Marcador de pie de página">
            <a:extLst>
              <a:ext uri="{FF2B5EF4-FFF2-40B4-BE49-F238E27FC236}">
                <a16:creationId xmlns:a16="http://schemas.microsoft.com/office/drawing/2014/main" id="{3A0C2681-230D-4515-9A60-2D0E57D1CCE8}"/>
              </a:ext>
            </a:extLst>
          </p:cNvPr>
          <p:cNvSpPr>
            <a:spLocks noGrp="1"/>
          </p:cNvSpPr>
          <p:nvPr>
            <p:ph type="ftr" sz="quarter" idx="11"/>
          </p:nvPr>
        </p:nvSpPr>
        <p:spPr>
          <a:xfrm>
            <a:off x="3775075" y="7501308"/>
            <a:ext cx="3498850" cy="558799"/>
          </a:xfrm>
        </p:spPr>
        <p:txBody>
          <a:bodyPr/>
          <a:lstStyle/>
          <a:p>
            <a:pPr defTabSz="1109663">
              <a:defRPr/>
            </a:pPr>
            <a:r>
              <a:rPr lang="es-ES" dirty="0" err="1">
                <a:latin typeface="+mn-lt"/>
              </a:rPr>
              <a:t>Raul</a:t>
            </a:r>
            <a:r>
              <a:rPr lang="es-ES" dirty="0">
                <a:latin typeface="+mn-lt"/>
              </a:rPr>
              <a:t> Eduardo </a:t>
            </a:r>
            <a:r>
              <a:rPr lang="es-ES" dirty="0" err="1">
                <a:latin typeface="+mn-lt"/>
              </a:rPr>
              <a:t>Piaggio</a:t>
            </a:r>
            <a:r>
              <a:rPr lang="es-ES" dirty="0">
                <a:latin typeface="+mn-lt"/>
              </a:rPr>
              <a:t> raulepiaggio@gmail.com</a:t>
            </a:r>
          </a:p>
        </p:txBody>
      </p:sp>
      <p:sp>
        <p:nvSpPr>
          <p:cNvPr id="19460" name="Rectangle 9"/>
          <p:cNvSpPr>
            <a:spLocks noChangeArrowheads="1"/>
          </p:cNvSpPr>
          <p:nvPr/>
        </p:nvSpPr>
        <p:spPr bwMode="auto">
          <a:xfrm>
            <a:off x="411163" y="860797"/>
            <a:ext cx="10369550" cy="419100"/>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a:buFontTx/>
              <a:buNone/>
            </a:pPr>
            <a:r>
              <a:rPr lang="es-MX" altLang="es-AR" sz="2000">
                <a:solidFill>
                  <a:schemeClr val="bg1"/>
                </a:solidFill>
                <a:latin typeface="Arial" panose="020B0604020202020204" pitchFamily="34" charset="0"/>
                <a:cs typeface="Arial" panose="020B0604020202020204" pitchFamily="34" charset="0"/>
              </a:rPr>
              <a:t>GRADUACIÓN DE SANCIONES -NUEVO ARTÍCULO 50.3 LPT</a:t>
            </a:r>
            <a:endParaRPr lang="es-AR" altLang="es-AR" sz="2000">
              <a:solidFill>
                <a:schemeClr val="bg1"/>
              </a:solidFill>
              <a:latin typeface="Arial" panose="020B0604020202020204" pitchFamily="34" charset="0"/>
              <a:cs typeface="Arial" panose="020B0604020202020204" pitchFamily="34" charset="0"/>
            </a:endParaRPr>
          </a:p>
        </p:txBody>
      </p:sp>
      <p:sp>
        <p:nvSpPr>
          <p:cNvPr id="2" name="Rectángulo 1">
            <a:extLst>
              <a:ext uri="{FF2B5EF4-FFF2-40B4-BE49-F238E27FC236}">
                <a16:creationId xmlns:a16="http://schemas.microsoft.com/office/drawing/2014/main" id="{8F021393-A84C-42F8-AE8A-0CD3A44F320A}"/>
              </a:ext>
            </a:extLst>
          </p:cNvPr>
          <p:cNvSpPr/>
          <p:nvPr/>
        </p:nvSpPr>
        <p:spPr>
          <a:xfrm>
            <a:off x="419100" y="1390551"/>
            <a:ext cx="10272713" cy="2862322"/>
          </a:xfrm>
          <a:prstGeom prst="rect">
            <a:avLst/>
          </a:prstGeom>
          <a:solidFill>
            <a:schemeClr val="accent2">
              <a:lumMod val="75000"/>
            </a:schemeClr>
          </a:solidFill>
        </p:spPr>
        <p:txBody>
          <a:bodyPr>
            <a:spAutoFit/>
          </a:bodyPr>
          <a:lstStyle/>
          <a:p>
            <a:pPr marL="342900" indent="-342900">
              <a:buFont typeface="Wingdings" panose="05000000000000000000" pitchFamily="2" charset="2"/>
              <a:buChar char="Ø"/>
              <a:defRPr/>
            </a:pPr>
            <a:r>
              <a:rPr lang="es-PY" sz="2000" u="sng" dirty="0">
                <a:solidFill>
                  <a:schemeClr val="bg1"/>
                </a:solidFill>
              </a:rPr>
              <a:t>Atenuante: </a:t>
            </a:r>
          </a:p>
          <a:p>
            <a:pPr marL="342900" indent="-342900">
              <a:buFont typeface="Wingdings" panose="05000000000000000000" pitchFamily="2" charset="2"/>
              <a:buChar char="ü"/>
              <a:defRPr/>
            </a:pPr>
            <a:r>
              <a:rPr lang="es-PY" sz="2000" dirty="0">
                <a:solidFill>
                  <a:schemeClr val="bg1"/>
                </a:solidFill>
              </a:rPr>
              <a:t>Actitud positiva frente a la fiscalización y la colaboración prestada durante su desarrollo.</a:t>
            </a:r>
          </a:p>
          <a:p>
            <a:pPr marL="342900" indent="-342900">
              <a:buFont typeface="Wingdings" panose="05000000000000000000" pitchFamily="2" charset="2"/>
              <a:buChar char="ü"/>
              <a:defRPr/>
            </a:pPr>
            <a:r>
              <a:rPr lang="es-PY" sz="2000" dirty="0">
                <a:solidFill>
                  <a:schemeClr val="bg1"/>
                </a:solidFill>
              </a:rPr>
              <a:t>Adecuada organización, actualización, técnica y accesibilidad de las registraciones contables y archivos de comprobantes, en relación con la capacidad contributiva del infractor.</a:t>
            </a:r>
          </a:p>
          <a:p>
            <a:pPr marL="342900" indent="-342900">
              <a:buFont typeface="Wingdings" panose="05000000000000000000" pitchFamily="2" charset="2"/>
              <a:buChar char="ü"/>
              <a:defRPr/>
            </a:pPr>
            <a:r>
              <a:rPr lang="es-PY" sz="2000" dirty="0">
                <a:solidFill>
                  <a:schemeClr val="bg1"/>
                </a:solidFill>
              </a:rPr>
              <a:t>La buena conducta general observada respecto de los deberes formales y materiales, con anterioridad a la fiscalización o verificación.</a:t>
            </a:r>
          </a:p>
          <a:p>
            <a:pPr marL="342900" indent="-342900">
              <a:buFont typeface="Wingdings" panose="05000000000000000000" pitchFamily="2" charset="2"/>
              <a:buChar char="ü"/>
              <a:defRPr/>
            </a:pPr>
            <a:r>
              <a:rPr lang="es-PY" sz="2000" dirty="0">
                <a:solidFill>
                  <a:schemeClr val="bg1"/>
                </a:solidFill>
              </a:rPr>
              <a:t>La renuncia al término corrido de la prescripción.</a:t>
            </a:r>
          </a:p>
        </p:txBody>
      </p:sp>
      <p:sp>
        <p:nvSpPr>
          <p:cNvPr id="41" name="Rectángulo 40">
            <a:extLst>
              <a:ext uri="{FF2B5EF4-FFF2-40B4-BE49-F238E27FC236}">
                <a16:creationId xmlns:a16="http://schemas.microsoft.com/office/drawing/2014/main" id="{1267EF04-AEA4-45BE-8EDA-F2CB2FC607BE}"/>
              </a:ext>
            </a:extLst>
          </p:cNvPr>
          <p:cNvSpPr/>
          <p:nvPr/>
        </p:nvSpPr>
        <p:spPr>
          <a:xfrm>
            <a:off x="387350" y="4437796"/>
            <a:ext cx="10274300" cy="3785652"/>
          </a:xfrm>
          <a:prstGeom prst="rect">
            <a:avLst/>
          </a:prstGeom>
          <a:solidFill>
            <a:schemeClr val="accent2">
              <a:lumMod val="75000"/>
            </a:schemeClr>
          </a:solidFill>
        </p:spPr>
        <p:txBody>
          <a:bodyPr>
            <a:spAutoFit/>
          </a:bodyPr>
          <a:lstStyle/>
          <a:p>
            <a:pPr marL="342900" indent="-342900">
              <a:buFont typeface="Wingdings" panose="05000000000000000000" pitchFamily="2" charset="2"/>
              <a:buChar char="Ø"/>
              <a:defRPr/>
            </a:pPr>
            <a:r>
              <a:rPr lang="es-PY" sz="2000" u="sng" dirty="0">
                <a:solidFill>
                  <a:schemeClr val="bg1"/>
                </a:solidFill>
              </a:rPr>
              <a:t>Agravantes</a:t>
            </a:r>
          </a:p>
          <a:p>
            <a:pPr marL="342900" indent="-342900">
              <a:buFont typeface="Wingdings" panose="05000000000000000000" pitchFamily="2" charset="2"/>
              <a:buChar char="ü"/>
              <a:defRPr/>
            </a:pPr>
            <a:r>
              <a:rPr lang="es-PY" sz="2000" dirty="0">
                <a:solidFill>
                  <a:schemeClr val="bg1"/>
                </a:solidFill>
              </a:rPr>
              <a:t>La actitud negativa frente a la fiscalización o verificación y la falta de colaboración o resistencia—activa o pasiva—evidenciada durante su desarrollo.</a:t>
            </a:r>
          </a:p>
          <a:p>
            <a:pPr marL="342900" indent="-342900">
              <a:buFont typeface="Wingdings" panose="05000000000000000000" pitchFamily="2" charset="2"/>
              <a:buChar char="ü"/>
              <a:defRPr/>
            </a:pPr>
            <a:r>
              <a:rPr lang="es-PY" sz="2000" dirty="0">
                <a:solidFill>
                  <a:schemeClr val="bg1"/>
                </a:solidFill>
              </a:rPr>
              <a:t>La insuficiente o inadecuada organización, actualización, técnica y accesibilidad de las registraciones contables y archivos de comprobantes, en relación con la capacidad contributiva del infractor.</a:t>
            </a:r>
          </a:p>
          <a:p>
            <a:pPr marL="342900" indent="-342900">
              <a:buFont typeface="Wingdings" panose="05000000000000000000" pitchFamily="2" charset="2"/>
              <a:buChar char="ü"/>
              <a:defRPr/>
            </a:pPr>
            <a:r>
              <a:rPr lang="es-PY" sz="2000" dirty="0">
                <a:solidFill>
                  <a:schemeClr val="bg1"/>
                </a:solidFill>
              </a:rPr>
              <a:t>El incumplimiento o cumplimiento irregular de los deberes formales y materiales, con anterioridad a la fiscalización o verificación.</a:t>
            </a:r>
          </a:p>
          <a:p>
            <a:pPr marL="342900" indent="-342900">
              <a:buFont typeface="Wingdings" panose="05000000000000000000" pitchFamily="2" charset="2"/>
              <a:buChar char="ü"/>
              <a:defRPr/>
            </a:pPr>
            <a:r>
              <a:rPr lang="es-PY" sz="2000" dirty="0">
                <a:solidFill>
                  <a:schemeClr val="bg1"/>
                </a:solidFill>
              </a:rPr>
              <a:t>La gravedad de los hechos y la peligrosidad fiscal evidenciada, en relación con la capacidad contributiva del infractor y la índole de la actividad o. explotación.</a:t>
            </a:r>
          </a:p>
          <a:p>
            <a:pPr marL="342900" indent="-342900">
              <a:buFont typeface="Wingdings" panose="05000000000000000000" pitchFamily="2" charset="2"/>
              <a:buChar char="ü"/>
              <a:defRPr/>
            </a:pPr>
            <a:r>
              <a:rPr lang="es-PY" sz="2000" dirty="0">
                <a:solidFill>
                  <a:schemeClr val="bg1"/>
                </a:solidFill>
              </a:rPr>
              <a:t>El ocultamiento de mercaderías o la falsedad de los inventarios.</a:t>
            </a:r>
          </a:p>
          <a:p>
            <a:pPr marL="342900" indent="-342900">
              <a:buFont typeface="Wingdings" panose="05000000000000000000" pitchFamily="2" charset="2"/>
              <a:buChar char="ü"/>
              <a:defRPr/>
            </a:pPr>
            <a:r>
              <a:rPr lang="es-PY" sz="2000" dirty="0">
                <a:solidFill>
                  <a:schemeClr val="bg1"/>
                </a:solidFill>
              </a:rPr>
              <a:t> Las inconductas referentes al goce de beneficios fiscales.</a:t>
            </a:r>
          </a:p>
        </p:txBody>
      </p:sp>
    </p:spTree>
    <p:extLst>
      <p:ext uri="{BB962C8B-B14F-4D97-AF65-F5344CB8AC3E}">
        <p14:creationId xmlns:p14="http://schemas.microsoft.com/office/powerpoint/2010/main" val="2975096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9"/>
          <p:cNvSpPr>
            <a:spLocks noChangeArrowheads="1"/>
          </p:cNvSpPr>
          <p:nvPr/>
        </p:nvSpPr>
        <p:spPr bwMode="auto">
          <a:xfrm>
            <a:off x="1239838" y="2632536"/>
            <a:ext cx="8569325" cy="2081880"/>
          </a:xfrm>
          <a:prstGeom prst="rect">
            <a:avLst/>
          </a:prstGeom>
          <a:solidFill>
            <a:schemeClr val="tx1"/>
          </a:solidFill>
          <a:ln w="38100">
            <a:solidFill>
              <a:schemeClr val="tx1"/>
            </a:solidFill>
            <a:miter lim="800000"/>
            <a:headEnd/>
            <a:tailEnd/>
          </a:ln>
        </p:spPr>
        <p:txBody>
          <a:bodyPr lIns="111026" tIns="55513" rIns="111026" bIns="55513" anchor="ctr">
            <a:spAutoFit/>
          </a:bodyPr>
          <a:lstStyle>
            <a:lvl1pPr defTabSz="1109663">
              <a:spcBef>
                <a:spcPct val="20000"/>
              </a:spcBef>
              <a:buChar char="•"/>
              <a:defRPr sz="3900">
                <a:solidFill>
                  <a:schemeClr val="tx1"/>
                </a:solidFill>
                <a:latin typeface="Times New Roman" panose="02020603050405020304" pitchFamily="18" charset="0"/>
              </a:defRPr>
            </a:lvl1pPr>
            <a:lvl2pPr marL="742950" indent="-285750" defTabSz="1109663">
              <a:spcBef>
                <a:spcPct val="20000"/>
              </a:spcBef>
              <a:buChar char="–"/>
              <a:defRPr sz="3400">
                <a:solidFill>
                  <a:schemeClr val="tx1"/>
                </a:solidFill>
                <a:latin typeface="Times New Roman" panose="02020603050405020304" pitchFamily="18" charset="0"/>
              </a:defRPr>
            </a:lvl2pPr>
            <a:lvl3pPr marL="1143000" indent="-228600" defTabSz="1109663">
              <a:spcBef>
                <a:spcPct val="20000"/>
              </a:spcBef>
              <a:buChar char="•"/>
              <a:defRPr sz="2900">
                <a:solidFill>
                  <a:schemeClr val="tx1"/>
                </a:solidFill>
                <a:latin typeface="Times New Roman" panose="02020603050405020304" pitchFamily="18" charset="0"/>
              </a:defRPr>
            </a:lvl3pPr>
            <a:lvl4pPr marL="1600200" indent="-228600" defTabSz="1109663">
              <a:spcBef>
                <a:spcPct val="20000"/>
              </a:spcBef>
              <a:buChar char="–"/>
              <a:defRPr sz="2400">
                <a:solidFill>
                  <a:schemeClr val="tx1"/>
                </a:solidFill>
                <a:latin typeface="Times New Roman" panose="02020603050405020304" pitchFamily="18" charset="0"/>
              </a:defRPr>
            </a:lvl4pPr>
            <a:lvl5pPr marL="2057400" indent="-228600" defTabSz="1109663">
              <a:spcBef>
                <a:spcPct val="20000"/>
              </a:spcBef>
              <a:buChar char="»"/>
              <a:defRPr sz="2400">
                <a:solidFill>
                  <a:schemeClr val="tx1"/>
                </a:solidFill>
                <a:latin typeface="Times New Roman" panose="02020603050405020304" pitchFamily="18" charset="0"/>
              </a:defRPr>
            </a:lvl5pPr>
            <a:lvl6pPr marL="25146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6pPr>
            <a:lvl7pPr marL="29718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7pPr>
            <a:lvl8pPr marL="34290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8pPr>
            <a:lvl9pPr marL="3886200" indent="-228600" defTabSz="110966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endParaRPr lang="es-AR" altLang="es-AR" sz="2000" dirty="0">
              <a:solidFill>
                <a:schemeClr val="bg1"/>
              </a:solidFill>
              <a:latin typeface="Arial" panose="020B0604020202020204" pitchFamily="34" charset="0"/>
            </a:endParaRPr>
          </a:p>
          <a:p>
            <a:pPr algn="ctr" eaLnBrk="1" hangingPunct="1">
              <a:spcBef>
                <a:spcPct val="0"/>
              </a:spcBef>
              <a:buFontTx/>
              <a:buNone/>
            </a:pPr>
            <a:r>
              <a:rPr lang="es-AR" altLang="es-AR" sz="3600" b="1" dirty="0">
                <a:solidFill>
                  <a:schemeClr val="bg1"/>
                </a:solidFill>
                <a:latin typeface="Arial" panose="020B0604020202020204" pitchFamily="34" charset="0"/>
              </a:rPr>
              <a:t>RESPONSABILIDAD COMO  AGENTES DE RETENCION</a:t>
            </a:r>
          </a:p>
          <a:p>
            <a:pPr algn="ctr" eaLnBrk="1" hangingPunct="1">
              <a:spcBef>
                <a:spcPct val="0"/>
              </a:spcBef>
              <a:buFontTx/>
              <a:buNone/>
            </a:pPr>
            <a:endParaRPr lang="es-AR" altLang="es-AR" sz="3600" dirty="0">
              <a:solidFill>
                <a:schemeClr val="bg1"/>
              </a:solidFill>
              <a:latin typeface="Arial" panose="020B0604020202020204" pitchFamily="34" charset="0"/>
            </a:endParaRPr>
          </a:p>
        </p:txBody>
      </p:sp>
      <p:sp>
        <p:nvSpPr>
          <p:cNvPr id="21507" name="Marcador de pie de página 1"/>
          <p:cNvSpPr txBox="1">
            <a:spLocks noChangeArrowheads="1"/>
          </p:cNvSpPr>
          <p:nvPr/>
        </p:nvSpPr>
        <p:spPr bwMode="auto">
          <a:xfrm>
            <a:off x="2571750" y="7823200"/>
            <a:ext cx="62658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026" tIns="55513" rIns="111026" bIns="55513"/>
          <a:lstStyle>
            <a:lvl1pPr>
              <a:spcBef>
                <a:spcPct val="20000"/>
              </a:spcBef>
              <a:buChar char="•"/>
              <a:defRPr sz="3900">
                <a:solidFill>
                  <a:schemeClr val="tx1"/>
                </a:solidFill>
                <a:latin typeface="Times New Roman" panose="02020603050405020304" pitchFamily="18" charset="0"/>
              </a:defRPr>
            </a:lvl1pPr>
            <a:lvl2pPr indent="-346075">
              <a:spcBef>
                <a:spcPct val="20000"/>
              </a:spcBef>
              <a:buChar char="–"/>
              <a:defRPr sz="3400">
                <a:solidFill>
                  <a:schemeClr val="tx1"/>
                </a:solidFill>
                <a:latin typeface="Times New Roman" panose="02020603050405020304" pitchFamily="18" charset="0"/>
              </a:defRPr>
            </a:lvl2pPr>
            <a:lvl3pPr indent="-277813">
              <a:spcBef>
                <a:spcPct val="20000"/>
              </a:spcBef>
              <a:buChar char="•"/>
              <a:defRPr sz="2900">
                <a:solidFill>
                  <a:schemeClr val="tx1"/>
                </a:solidFill>
                <a:latin typeface="Times New Roman" panose="02020603050405020304" pitchFamily="18" charset="0"/>
              </a:defRPr>
            </a:lvl3pPr>
            <a:lvl4pPr indent="-277813">
              <a:spcBef>
                <a:spcPct val="20000"/>
              </a:spcBef>
              <a:buChar char="–"/>
              <a:defRPr sz="2400">
                <a:solidFill>
                  <a:schemeClr val="tx1"/>
                </a:solidFill>
                <a:latin typeface="Times New Roman" panose="02020603050405020304" pitchFamily="18" charset="0"/>
              </a:defRPr>
            </a:lvl4pPr>
            <a:lvl5pPr indent="-277813">
              <a:spcBef>
                <a:spcPct val="20000"/>
              </a:spcBef>
              <a:buChar char="»"/>
              <a:defRPr sz="2400">
                <a:solidFill>
                  <a:schemeClr val="tx1"/>
                </a:solidFill>
                <a:latin typeface="Times New Roman" panose="02020603050405020304" pitchFamily="18" charset="0"/>
              </a:defRPr>
            </a:lvl5pPr>
            <a:lvl6pPr indent="-277813" eaLnBrk="0" fontAlgn="base" hangingPunct="0">
              <a:spcBef>
                <a:spcPct val="20000"/>
              </a:spcBef>
              <a:spcAft>
                <a:spcPct val="0"/>
              </a:spcAft>
              <a:buChar char="»"/>
              <a:defRPr sz="2400">
                <a:solidFill>
                  <a:schemeClr val="tx1"/>
                </a:solidFill>
                <a:latin typeface="Times New Roman" panose="02020603050405020304" pitchFamily="18" charset="0"/>
              </a:defRPr>
            </a:lvl6pPr>
            <a:lvl7pPr indent="-277813" eaLnBrk="0" fontAlgn="base" hangingPunct="0">
              <a:spcBef>
                <a:spcPct val="20000"/>
              </a:spcBef>
              <a:spcAft>
                <a:spcPct val="0"/>
              </a:spcAft>
              <a:buChar char="»"/>
              <a:defRPr sz="2400">
                <a:solidFill>
                  <a:schemeClr val="tx1"/>
                </a:solidFill>
                <a:latin typeface="Times New Roman" panose="02020603050405020304" pitchFamily="18" charset="0"/>
              </a:defRPr>
            </a:lvl7pPr>
            <a:lvl8pPr indent="-277813" eaLnBrk="0" fontAlgn="base" hangingPunct="0">
              <a:spcBef>
                <a:spcPct val="20000"/>
              </a:spcBef>
              <a:spcAft>
                <a:spcPct val="0"/>
              </a:spcAft>
              <a:buChar char="»"/>
              <a:defRPr sz="2400">
                <a:solidFill>
                  <a:schemeClr val="tx1"/>
                </a:solidFill>
                <a:latin typeface="Times New Roman" panose="02020603050405020304" pitchFamily="18" charset="0"/>
              </a:defRPr>
            </a:lvl8pPr>
            <a:lvl9pPr indent="-277813" eaLnBrk="0" fontAlgn="base" hangingPunct="0">
              <a:spcBef>
                <a:spcPct val="20000"/>
              </a:spcBef>
              <a:spcAft>
                <a:spcPct val="0"/>
              </a:spcAft>
              <a:buChar char="»"/>
              <a:defRPr sz="2400">
                <a:solidFill>
                  <a:schemeClr val="tx1"/>
                </a:solidFill>
                <a:latin typeface="Times New Roman" panose="02020603050405020304" pitchFamily="18" charset="0"/>
              </a:defRPr>
            </a:lvl9pPr>
          </a:lstStyle>
          <a:p>
            <a:pPr algn="ctr" eaLnBrk="1" hangingPunct="1">
              <a:spcBef>
                <a:spcPct val="0"/>
              </a:spcBef>
              <a:buFontTx/>
              <a:buNone/>
            </a:pPr>
            <a:r>
              <a:rPr lang="es-ES" altLang="es-AR" sz="1700" b="0"/>
              <a:t>Raúl Eduardo Piaggio – raulepiaggio@gmail.com</a:t>
            </a:r>
          </a:p>
        </p:txBody>
      </p:sp>
    </p:spTree>
    <p:extLst>
      <p:ext uri="{BB962C8B-B14F-4D97-AF65-F5344CB8AC3E}">
        <p14:creationId xmlns:p14="http://schemas.microsoft.com/office/powerpoint/2010/main" val="55672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6"/>
          <p:cNvSpPr>
            <a:spLocks noChangeArrowheads="1"/>
          </p:cNvSpPr>
          <p:nvPr/>
        </p:nvSpPr>
        <p:spPr bwMode="auto">
          <a:xfrm>
            <a:off x="533400" y="708968"/>
            <a:ext cx="9982200" cy="10160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Es el destinatario legal tributario a quien el mandato de la norma obliga a pagar el tributo por sí mismo. Como es el </a:t>
            </a:r>
            <a:r>
              <a:rPr lang="es-ES" altLang="es-AR" sz="2000" b="1" u="sng" dirty="0">
                <a:solidFill>
                  <a:schemeClr val="bg1"/>
                </a:solidFill>
                <a:effectLst>
                  <a:outerShdw blurRad="38100" dist="38100" dir="2700000" algn="tl">
                    <a:srgbClr val="000000"/>
                  </a:outerShdw>
                </a:effectLst>
                <a:cs typeface="Times New Roman" panose="02020603050405020304" pitchFamily="18" charset="0"/>
              </a:rPr>
              <a:t>realizador del hecho imponible</a:t>
            </a:r>
            <a:r>
              <a:rPr lang="es-ES" altLang="es-AR" sz="2000" b="1" dirty="0">
                <a:solidFill>
                  <a:schemeClr val="bg1"/>
                </a:solidFill>
                <a:effectLst>
                  <a:outerShdw blurRad="38100" dist="38100" dir="2700000" algn="tl">
                    <a:srgbClr val="000000"/>
                  </a:outerShdw>
                </a:effectLst>
                <a:cs typeface="Times New Roman" panose="02020603050405020304" pitchFamily="18" charset="0"/>
              </a:rPr>
              <a:t>, es un deudor a título propio. </a:t>
            </a:r>
          </a:p>
        </p:txBody>
      </p:sp>
      <p:sp>
        <p:nvSpPr>
          <p:cNvPr id="22535" name="Rectangle 7"/>
          <p:cNvSpPr>
            <a:spLocks noChangeArrowheads="1"/>
          </p:cNvSpPr>
          <p:nvPr/>
        </p:nvSpPr>
        <p:spPr bwMode="auto">
          <a:xfrm>
            <a:off x="533400" y="2428448"/>
            <a:ext cx="9982200" cy="1015663"/>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Es aquel sujeto ajeno al acaecimiento del hecho imponible, que sin embargo y por disposición de la ley ocupa el lugar del destinatario legal tributario, desplazando a este último de la relación jurídica tributaria. </a:t>
            </a:r>
          </a:p>
        </p:txBody>
      </p:sp>
      <p:sp>
        <p:nvSpPr>
          <p:cNvPr id="22536" name="Rectangle 8"/>
          <p:cNvSpPr>
            <a:spLocks noChangeArrowheads="1"/>
          </p:cNvSpPr>
          <p:nvPr/>
        </p:nvSpPr>
        <p:spPr bwMode="auto">
          <a:xfrm>
            <a:off x="609600" y="4767064"/>
            <a:ext cx="9829800" cy="7112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Es el tercero también </a:t>
            </a:r>
            <a:r>
              <a:rPr lang="es-ES" altLang="es-AR" sz="2000" b="1" u="sng" dirty="0">
                <a:solidFill>
                  <a:schemeClr val="bg1"/>
                </a:solidFill>
                <a:effectLst>
                  <a:outerShdw blurRad="38100" dist="38100" dir="2700000" algn="tl">
                    <a:srgbClr val="000000"/>
                  </a:outerShdw>
                </a:effectLst>
                <a:cs typeface="Times New Roman" panose="02020603050405020304" pitchFamily="18" charset="0"/>
              </a:rPr>
              <a:t>ajeno al acaecimiento del hecho imponible</a:t>
            </a:r>
            <a:r>
              <a:rPr lang="es-ES" altLang="es-AR" sz="2000" b="1" dirty="0">
                <a:solidFill>
                  <a:schemeClr val="bg1"/>
                </a:solidFill>
                <a:effectLst>
                  <a:outerShdw blurRad="38100" dist="38100" dir="2700000" algn="tl">
                    <a:srgbClr val="000000"/>
                  </a:outerShdw>
                </a:effectLst>
                <a:cs typeface="Times New Roman" panose="02020603050405020304" pitchFamily="18" charset="0"/>
              </a:rPr>
              <a:t>, pero a quien la ley le ordena pagar el tributo derivado de tal acaecimiento. </a:t>
            </a:r>
          </a:p>
        </p:txBody>
      </p:sp>
      <p:sp>
        <p:nvSpPr>
          <p:cNvPr id="22537" name="Rectangle 9"/>
          <p:cNvSpPr>
            <a:spLocks noChangeArrowheads="1"/>
          </p:cNvSpPr>
          <p:nvPr/>
        </p:nvSpPr>
        <p:spPr bwMode="auto">
          <a:xfrm>
            <a:off x="914400" y="230560"/>
            <a:ext cx="3810000" cy="40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a:solidFill>
                  <a:schemeClr val="bg1"/>
                </a:solidFill>
                <a:effectLst>
                  <a:outerShdw blurRad="38100" dist="38100" dir="2700000" algn="tl">
                    <a:srgbClr val="808080"/>
                  </a:outerShdw>
                </a:effectLst>
                <a:cs typeface="Times New Roman" panose="02020603050405020304" pitchFamily="18" charset="0"/>
              </a:rPr>
              <a:t>CONTRIBUYENTE</a:t>
            </a:r>
          </a:p>
        </p:txBody>
      </p:sp>
      <p:sp>
        <p:nvSpPr>
          <p:cNvPr id="22538" name="Rectangle 10"/>
          <p:cNvSpPr>
            <a:spLocks noChangeArrowheads="1"/>
          </p:cNvSpPr>
          <p:nvPr/>
        </p:nvSpPr>
        <p:spPr bwMode="auto">
          <a:xfrm>
            <a:off x="914400" y="1814736"/>
            <a:ext cx="3810000" cy="40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a:solidFill>
                  <a:schemeClr val="bg1"/>
                </a:solidFill>
                <a:effectLst>
                  <a:outerShdw blurRad="38100" dist="38100" dir="2700000" algn="tl">
                    <a:srgbClr val="808080"/>
                  </a:outerShdw>
                </a:effectLst>
                <a:cs typeface="Times New Roman" panose="02020603050405020304" pitchFamily="18" charset="0"/>
              </a:rPr>
              <a:t>SUSTITUTO</a:t>
            </a:r>
          </a:p>
        </p:txBody>
      </p:sp>
      <p:sp>
        <p:nvSpPr>
          <p:cNvPr id="22539" name="Rectangle 11"/>
          <p:cNvSpPr>
            <a:spLocks noChangeArrowheads="1"/>
          </p:cNvSpPr>
          <p:nvPr/>
        </p:nvSpPr>
        <p:spPr bwMode="auto">
          <a:xfrm>
            <a:off x="914400" y="4191000"/>
            <a:ext cx="3810000" cy="40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a:solidFill>
                  <a:schemeClr val="bg1"/>
                </a:solidFill>
                <a:effectLst>
                  <a:outerShdw blurRad="38100" dist="38100" dir="2700000" algn="tl">
                    <a:srgbClr val="808080"/>
                  </a:outerShdw>
                </a:effectLst>
                <a:cs typeface="Times New Roman" panose="02020603050405020304" pitchFamily="18" charset="0"/>
              </a:rPr>
              <a:t>RESPONSABLE SOLIDARIO </a:t>
            </a:r>
          </a:p>
        </p:txBody>
      </p:sp>
      <p:sp>
        <p:nvSpPr>
          <p:cNvPr id="22541" name="Rectangle 13"/>
          <p:cNvSpPr>
            <a:spLocks noChangeArrowheads="1"/>
          </p:cNvSpPr>
          <p:nvPr/>
        </p:nvSpPr>
        <p:spPr bwMode="auto">
          <a:xfrm>
            <a:off x="609600" y="5703168"/>
            <a:ext cx="9829800" cy="1323439"/>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A diferencia del anterior, no excluye de la relación jurídica al destinatario legal tributario, que al ser el deudor a título propio y mantener la obligación de pagar el tributo al fisco en virtud de la solidaridad, es sujeto pasivo a título de "contribuyente". </a:t>
            </a:r>
          </a:p>
        </p:txBody>
      </p:sp>
      <p:sp>
        <p:nvSpPr>
          <p:cNvPr id="11" name="Rectangle 13"/>
          <p:cNvSpPr>
            <a:spLocks noChangeArrowheads="1"/>
          </p:cNvSpPr>
          <p:nvPr/>
        </p:nvSpPr>
        <p:spPr bwMode="auto">
          <a:xfrm>
            <a:off x="591244" y="7215336"/>
            <a:ext cx="9829800" cy="707886"/>
          </a:xfrm>
          <a:prstGeom prst="rect">
            <a:avLst/>
          </a:prstGeom>
          <a:solidFill>
            <a:srgbClr val="C00000"/>
          </a:solidFill>
          <a:ln w="9525">
            <a:solidFill>
              <a:schemeClr val="tx1"/>
            </a:solidFill>
            <a:miter lim="800000"/>
            <a:headEnd/>
            <a:tailEnd/>
          </a:ln>
          <a:effec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El responsable solidario es, por tanto, un sujeto pasivo a título ajeno que está "al lado de". </a:t>
            </a:r>
          </a:p>
        </p:txBody>
      </p:sp>
      <p:sp>
        <p:nvSpPr>
          <p:cNvPr id="12" name="Rectangle 7"/>
          <p:cNvSpPr>
            <a:spLocks noChangeArrowheads="1"/>
          </p:cNvSpPr>
          <p:nvPr/>
        </p:nvSpPr>
        <p:spPr bwMode="auto">
          <a:xfrm>
            <a:off x="533400" y="3614936"/>
            <a:ext cx="9982200" cy="400110"/>
          </a:xfrm>
          <a:prstGeom prst="rect">
            <a:avLst/>
          </a:prstGeom>
          <a:solidFill>
            <a:srgbClr val="C00000"/>
          </a:solidFill>
          <a:ln w="9525">
            <a:solidFill>
              <a:schemeClr val="tx1"/>
            </a:solidFill>
            <a:miter lim="800000"/>
            <a:headEnd/>
            <a:tailEnd/>
          </a:ln>
          <a:effec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El sustituto es quien paga "en lugar de". </a:t>
            </a:r>
          </a:p>
        </p:txBody>
      </p:sp>
    </p:spTree>
    <p:extLst>
      <p:ext uri="{BB962C8B-B14F-4D97-AF65-F5344CB8AC3E}">
        <p14:creationId xmlns:p14="http://schemas.microsoft.com/office/powerpoint/2010/main" val="261830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ChangeArrowheads="1"/>
          </p:cNvSpPr>
          <p:nvPr/>
        </p:nvSpPr>
        <p:spPr bwMode="auto">
          <a:xfrm>
            <a:off x="1066800" y="2795657"/>
            <a:ext cx="9067800" cy="70788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Son sujetos pasivos de la relación jurídica tributaria principal por </a:t>
            </a:r>
            <a:r>
              <a:rPr lang="es-ES" altLang="es-AR" sz="2000" b="1" u="sng" dirty="0">
                <a:solidFill>
                  <a:schemeClr val="bg1"/>
                </a:solidFill>
                <a:effectLst>
                  <a:outerShdw blurRad="38100" dist="38100" dir="2700000" algn="tl">
                    <a:srgbClr val="000000"/>
                  </a:outerShdw>
                </a:effectLst>
                <a:cs typeface="Times New Roman" panose="02020603050405020304" pitchFamily="18" charset="0"/>
              </a:rPr>
              <a:t>deuda ajena. </a:t>
            </a:r>
          </a:p>
        </p:txBody>
      </p:sp>
      <p:sp>
        <p:nvSpPr>
          <p:cNvPr id="37893" name="Rectangle 5"/>
          <p:cNvSpPr>
            <a:spLocks noChangeArrowheads="1"/>
          </p:cNvSpPr>
          <p:nvPr/>
        </p:nvSpPr>
        <p:spPr bwMode="auto">
          <a:xfrm>
            <a:off x="914400" y="4941664"/>
            <a:ext cx="9067800" cy="16256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Un deudor del contribuyente </a:t>
            </a:r>
            <a:r>
              <a:rPr lang="es-ES" altLang="es-AR" sz="2000" b="1" u="sng" dirty="0">
                <a:solidFill>
                  <a:schemeClr val="bg1"/>
                </a:solidFill>
                <a:effectLst>
                  <a:outerShdw blurRad="38100" dist="38100" dir="2700000" algn="tl">
                    <a:srgbClr val="000000"/>
                  </a:outerShdw>
                </a:effectLst>
                <a:cs typeface="Times New Roman" panose="02020603050405020304" pitchFamily="18" charset="0"/>
              </a:rPr>
              <a:t>o alguien que por su función pública, actividad, oficio o profesión</a:t>
            </a:r>
            <a:r>
              <a:rPr lang="es-ES" altLang="es-AR" sz="2000" b="1" dirty="0">
                <a:solidFill>
                  <a:schemeClr val="bg1"/>
                </a:solidFill>
                <a:effectLst>
                  <a:outerShdw blurRad="38100" dist="38100" dir="2700000" algn="tl">
                    <a:srgbClr val="000000"/>
                  </a:outerShdw>
                </a:effectLst>
                <a:cs typeface="Times New Roman" panose="02020603050405020304" pitchFamily="18" charset="0"/>
              </a:rPr>
              <a:t>, se halla en contacto directo con un importe dinerario de propiedad del contribuyente o que éste debe recibir, ante lo cual tiene la posibilidad de amputar la parte que corresponde al fisco en concepto de tributo. </a:t>
            </a:r>
          </a:p>
        </p:txBody>
      </p:sp>
      <p:sp>
        <p:nvSpPr>
          <p:cNvPr id="37894" name="Rectangle 6"/>
          <p:cNvSpPr>
            <a:spLocks noChangeArrowheads="1"/>
          </p:cNvSpPr>
          <p:nvPr/>
        </p:nvSpPr>
        <p:spPr bwMode="auto">
          <a:xfrm>
            <a:off x="2552700" y="449849"/>
            <a:ext cx="5943600" cy="40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808080"/>
                  </a:outerShdw>
                </a:effectLst>
                <a:cs typeface="Times New Roman" panose="02020603050405020304" pitchFamily="18" charset="0"/>
              </a:rPr>
              <a:t>AGENTES DE RETENCIÓN,  DE PERCEPCIÓN</a:t>
            </a:r>
          </a:p>
        </p:txBody>
      </p:sp>
      <p:sp>
        <p:nvSpPr>
          <p:cNvPr id="37895" name="Rectangle 7"/>
          <p:cNvSpPr>
            <a:spLocks noChangeArrowheads="1"/>
          </p:cNvSpPr>
          <p:nvPr/>
        </p:nvSpPr>
        <p:spPr bwMode="auto">
          <a:xfrm>
            <a:off x="3390900" y="1984400"/>
            <a:ext cx="4495800" cy="4064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a:solidFill>
                  <a:schemeClr val="bg1"/>
                </a:solidFill>
                <a:effectLst>
                  <a:outerShdw blurRad="38100" dist="38100" dir="2700000" algn="tl">
                    <a:srgbClr val="000000"/>
                  </a:outerShdw>
                </a:effectLst>
                <a:cs typeface="Times New Roman" panose="02020603050405020304" pitchFamily="18" charset="0"/>
              </a:rPr>
              <a:t>“responsables solidarios"</a:t>
            </a:r>
          </a:p>
        </p:txBody>
      </p:sp>
      <p:sp>
        <p:nvSpPr>
          <p:cNvPr id="37897" name="Rectangle 9"/>
          <p:cNvSpPr>
            <a:spLocks noChangeArrowheads="1"/>
          </p:cNvSpPr>
          <p:nvPr/>
        </p:nvSpPr>
        <p:spPr bwMode="auto">
          <a:xfrm>
            <a:off x="2500164" y="3973527"/>
            <a:ext cx="5943600" cy="40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a:solidFill>
                  <a:schemeClr val="bg1"/>
                </a:solidFill>
                <a:effectLst>
                  <a:outerShdw blurRad="38100" dist="38100" dir="2700000" algn="tl">
                    <a:srgbClr val="808080"/>
                  </a:outerShdw>
                </a:effectLst>
                <a:cs typeface="Times New Roman" panose="02020603050405020304" pitchFamily="18" charset="0"/>
              </a:rPr>
              <a:t>AGENTES DE RETENCIÓN</a:t>
            </a:r>
          </a:p>
        </p:txBody>
      </p:sp>
      <p:sp>
        <p:nvSpPr>
          <p:cNvPr id="8" name="Rectangle 6"/>
          <p:cNvSpPr>
            <a:spLocks noChangeArrowheads="1"/>
          </p:cNvSpPr>
          <p:nvPr/>
        </p:nvSpPr>
        <p:spPr bwMode="auto">
          <a:xfrm>
            <a:off x="2578024" y="1143925"/>
            <a:ext cx="5943600" cy="40011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808080"/>
                  </a:outerShdw>
                </a:effectLst>
                <a:cs typeface="Times New Roman" panose="02020603050405020304" pitchFamily="18" charset="0"/>
              </a:rPr>
              <a:t>AGENTES DE RECAUDACION</a:t>
            </a:r>
          </a:p>
        </p:txBody>
      </p:sp>
    </p:spTree>
    <p:extLst>
      <p:ext uri="{BB962C8B-B14F-4D97-AF65-F5344CB8AC3E}">
        <p14:creationId xmlns:p14="http://schemas.microsoft.com/office/powerpoint/2010/main" val="2246184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065212" y="5325705"/>
            <a:ext cx="9067800" cy="1323439"/>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AR" altLang="es-AR" sz="2000" b="1" dirty="0">
                <a:solidFill>
                  <a:schemeClr val="bg1"/>
                </a:solidFill>
                <a:effectLst>
                  <a:outerShdw blurRad="38100" dist="38100" dir="2700000" algn="tl">
                    <a:srgbClr val="000000"/>
                  </a:outerShdw>
                </a:effectLst>
                <a:cs typeface="Times New Roman" panose="02020603050405020304" pitchFamily="18" charset="0"/>
              </a:rPr>
              <a:t>Es un Sujeto que asumen la función del organismo recaudador, ya que por imperio de éste, se encuentran obligados a recaudar el impuesto y a depositarlo siendo responsables en forma solidaria con los contribuyentes. (AGIP)</a:t>
            </a:r>
            <a:endParaRPr lang="es-ES" altLang="es-AR" sz="2000" b="1" dirty="0">
              <a:solidFill>
                <a:schemeClr val="bg1"/>
              </a:solidFill>
              <a:effectLst>
                <a:outerShdw blurRad="38100" dist="38100" dir="2700000" algn="tl">
                  <a:srgbClr val="000000"/>
                </a:outerShdw>
              </a:effectLst>
              <a:cs typeface="Times New Roman" panose="02020603050405020304" pitchFamily="18" charset="0"/>
            </a:endParaRPr>
          </a:p>
        </p:txBody>
      </p:sp>
      <p:sp>
        <p:nvSpPr>
          <p:cNvPr id="38918" name="Rectangle 6"/>
          <p:cNvSpPr>
            <a:spLocks noChangeArrowheads="1"/>
          </p:cNvSpPr>
          <p:nvPr/>
        </p:nvSpPr>
        <p:spPr bwMode="auto">
          <a:xfrm>
            <a:off x="2533228" y="1281063"/>
            <a:ext cx="5943600" cy="46166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400">
                <a:solidFill>
                  <a:schemeClr val="bg1"/>
                </a:solidFill>
                <a:effectLst>
                  <a:outerShdw blurRad="38100" dist="38100" dir="2700000" algn="tl">
                    <a:srgbClr val="808080"/>
                  </a:outerShdw>
                </a:effectLst>
                <a:cs typeface="Times New Roman" panose="02020603050405020304" pitchFamily="18" charset="0"/>
              </a:rPr>
              <a:t>AGENTES DE PERCEPCIÓN</a:t>
            </a:r>
          </a:p>
        </p:txBody>
      </p:sp>
      <p:sp>
        <p:nvSpPr>
          <p:cNvPr id="4" name="Rectangle 6"/>
          <p:cNvSpPr>
            <a:spLocks noChangeArrowheads="1"/>
          </p:cNvSpPr>
          <p:nvPr/>
        </p:nvSpPr>
        <p:spPr bwMode="auto">
          <a:xfrm>
            <a:off x="2356148" y="4449415"/>
            <a:ext cx="5943600" cy="46166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400" b="1" dirty="0">
                <a:solidFill>
                  <a:schemeClr val="bg1"/>
                </a:solidFill>
                <a:effectLst>
                  <a:outerShdw blurRad="38100" dist="38100" dir="2700000" algn="tl">
                    <a:srgbClr val="808080"/>
                  </a:outerShdw>
                </a:effectLst>
                <a:cs typeface="Times New Roman" panose="02020603050405020304" pitchFamily="18" charset="0"/>
              </a:rPr>
              <a:t>AGENTES DE RECAUDACION</a:t>
            </a:r>
          </a:p>
        </p:txBody>
      </p:sp>
      <p:sp>
        <p:nvSpPr>
          <p:cNvPr id="5" name="Rectangle 2"/>
          <p:cNvSpPr>
            <a:spLocks noChangeArrowheads="1"/>
          </p:cNvSpPr>
          <p:nvPr/>
        </p:nvSpPr>
        <p:spPr bwMode="auto">
          <a:xfrm>
            <a:off x="1066800" y="2157353"/>
            <a:ext cx="9067800" cy="1323439"/>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Es un acreedor del contribuyente o </a:t>
            </a:r>
            <a:r>
              <a:rPr lang="es-ES" altLang="es-AR" sz="2000" b="1" u="sng" dirty="0">
                <a:solidFill>
                  <a:schemeClr val="bg1"/>
                </a:solidFill>
                <a:cs typeface="Times New Roman" panose="02020603050405020304" pitchFamily="18" charset="0"/>
              </a:rPr>
              <a:t>aquel que por su profesión, oficio, actividad o función,</a:t>
            </a:r>
            <a:r>
              <a:rPr lang="es-ES" altLang="es-AR" sz="2000" b="1" dirty="0">
                <a:solidFill>
                  <a:schemeClr val="bg1"/>
                </a:solidFill>
                <a:effectLst>
                  <a:outerShdw blurRad="38100" dist="38100" dir="2700000" algn="tl">
                    <a:srgbClr val="000000"/>
                  </a:outerShdw>
                </a:effectLst>
                <a:cs typeface="Times New Roman" panose="02020603050405020304" pitchFamily="18" charset="0"/>
              </a:rPr>
              <a:t> está en una situación tal que le permite recibir del contribuyente un monto tributario que adiciona a su acreencia y que posteriormente debe depositar a la orden del fisco</a:t>
            </a:r>
            <a:r>
              <a:rPr lang="es-AR" altLang="es-AR" sz="2000" b="1" dirty="0">
                <a:solidFill>
                  <a:schemeClr val="bg1"/>
                </a:solidFill>
                <a:effectLst>
                  <a:outerShdw blurRad="38100" dist="38100" dir="2700000" algn="tl">
                    <a:srgbClr val="000000"/>
                  </a:outerShdw>
                </a:effectLst>
                <a:cs typeface="Times New Roman" panose="02020603050405020304" pitchFamily="18" charset="0"/>
              </a:rPr>
              <a:t>.</a:t>
            </a:r>
            <a:endParaRPr lang="es-ES" altLang="es-AR" sz="2000" b="1" dirty="0">
              <a:solidFill>
                <a:schemeClr val="bg1"/>
              </a:solidFill>
              <a:effectLst>
                <a:outerShdw blurRad="38100" dist="38100" dir="2700000" algn="tl">
                  <a:srgbClr val="000000"/>
                </a:outerShdw>
              </a:effectLst>
              <a:cs typeface="Times New Roman" panose="02020603050405020304" pitchFamily="18" charset="0"/>
            </a:endParaRPr>
          </a:p>
        </p:txBody>
      </p:sp>
      <p:sp>
        <p:nvSpPr>
          <p:cNvPr id="6" name="Rectangle 2"/>
          <p:cNvSpPr>
            <a:spLocks noChangeArrowheads="1"/>
          </p:cNvSpPr>
          <p:nvPr/>
        </p:nvSpPr>
        <p:spPr bwMode="auto">
          <a:xfrm>
            <a:off x="1065212" y="6793160"/>
            <a:ext cx="9067800" cy="70788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AR" altLang="es-AR" sz="2000" b="1" dirty="0">
                <a:solidFill>
                  <a:schemeClr val="bg1"/>
                </a:solidFill>
                <a:effectLst>
                  <a:outerShdw blurRad="38100" dist="38100" dir="2700000" algn="tl">
                    <a:srgbClr val="000000"/>
                  </a:outerShdw>
                </a:effectLst>
                <a:cs typeface="Times New Roman" panose="02020603050405020304" pitchFamily="18" charset="0"/>
              </a:rPr>
              <a:t>Dado que se  encuentra en una posición que les permite en forma fácil y sencilla la recaudación del Tributo</a:t>
            </a:r>
            <a:endParaRPr lang="es-ES" altLang="es-AR" sz="2000" b="1" dirty="0">
              <a:solidFill>
                <a:schemeClr val="bg1"/>
              </a:solidFill>
              <a:effectLst>
                <a:outerShdw blurRad="38100" dist="38100" dir="2700000" algn="tl">
                  <a:srgbClr val="000000"/>
                </a:outerShdw>
              </a:effectLst>
              <a:cs typeface="Times New Roman" panose="02020603050405020304" pitchFamily="18" charset="0"/>
            </a:endParaRPr>
          </a:p>
        </p:txBody>
      </p:sp>
    </p:spTree>
    <p:extLst>
      <p:ext uri="{BB962C8B-B14F-4D97-AF65-F5344CB8AC3E}">
        <p14:creationId xmlns:p14="http://schemas.microsoft.com/office/powerpoint/2010/main" val="2265963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381000" y="1516832"/>
            <a:ext cx="10210800" cy="1938992"/>
          </a:xfrm>
          <a:prstGeom prst="rect">
            <a:avLst/>
          </a:prstGeom>
          <a:solidFill>
            <a:srgbClr val="FF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a:solidFill>
                  <a:schemeClr val="bg1"/>
                </a:solidFill>
                <a:effectLst>
                  <a:outerShdw blurRad="38100" dist="38100" dir="2700000" algn="tl">
                    <a:srgbClr val="000000"/>
                  </a:outerShdw>
                </a:effectLst>
                <a:cs typeface="Times New Roman" panose="02020603050405020304" pitchFamily="18" charset="0"/>
              </a:rPr>
              <a:t>Están obligados a pagar el tributo al Fisco, con los recursos que administran, perciben o que disponen, como responsables del cumplimiento de la deuda tributaria de sus representados, mandantes, acreedores, titulares de los bienes administrados o en liquidación, etc., en la forma y oportunidad que rijan para aquellos o que especialmente se fijen para tales responsables bajo pena de las sanciones de esta ley:</a:t>
            </a:r>
          </a:p>
        </p:txBody>
      </p:sp>
      <p:sp>
        <p:nvSpPr>
          <p:cNvPr id="86019" name="Rectangle 3"/>
          <p:cNvSpPr>
            <a:spLocks noChangeArrowheads="1"/>
          </p:cNvSpPr>
          <p:nvPr/>
        </p:nvSpPr>
        <p:spPr bwMode="auto">
          <a:xfrm>
            <a:off x="381000" y="950640"/>
            <a:ext cx="2667000" cy="400110"/>
          </a:xfrm>
          <a:prstGeom prst="rect">
            <a:avLst/>
          </a:prstGeom>
          <a:solidFill>
            <a:srgbClr val="C00000"/>
          </a:solidFill>
          <a:ln w="28575">
            <a:solidFill>
              <a:schemeClr val="tx1"/>
            </a:solidFill>
            <a:miter lim="800000"/>
            <a:headEnd/>
            <a:tailEnd/>
          </a:ln>
          <a:effectLst/>
        </p:spPr>
        <p:txBody>
          <a:bodyPr anchor="ctr">
            <a:spAutoFit/>
          </a:bodyPr>
          <a:lstStyle/>
          <a:p>
            <a:pPr eaLnBrk="1" hangingPunct="1">
              <a:defRPr/>
            </a:pPr>
            <a:r>
              <a:rPr lang="es-ES" altLang="es-AR" sz="2000" dirty="0">
                <a:solidFill>
                  <a:schemeClr val="bg1"/>
                </a:solidFill>
                <a:effectLst>
                  <a:outerShdw blurRad="38100" dist="38100" dir="2700000" algn="tl">
                    <a:srgbClr val="000000"/>
                  </a:outerShdw>
                </a:effectLst>
                <a:cs typeface="Times New Roman" panose="02020603050405020304" pitchFamily="18" charset="0"/>
              </a:rPr>
              <a:t>ARTICULO 6º</a:t>
            </a:r>
          </a:p>
        </p:txBody>
      </p:sp>
      <p:sp>
        <p:nvSpPr>
          <p:cNvPr id="86020" name="Rectangle 4"/>
          <p:cNvSpPr>
            <a:spLocks noChangeArrowheads="1"/>
          </p:cNvSpPr>
          <p:nvPr/>
        </p:nvSpPr>
        <p:spPr bwMode="auto">
          <a:xfrm>
            <a:off x="2438400" y="374576"/>
            <a:ext cx="5943600" cy="40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defRPr/>
            </a:pPr>
            <a:r>
              <a:rPr lang="es-ES" altLang="es-AR" sz="2000" b="1">
                <a:solidFill>
                  <a:schemeClr val="bg1"/>
                </a:solidFill>
                <a:effectLst>
                  <a:outerShdw blurRad="38100" dist="38100" dir="2700000" algn="tl">
                    <a:srgbClr val="808080"/>
                  </a:outerShdw>
                </a:effectLst>
                <a:cs typeface="Times New Roman" panose="02020603050405020304" pitchFamily="18" charset="0"/>
              </a:rPr>
              <a:t>RESPONSABLES POR DEUDA AJENA</a:t>
            </a:r>
          </a:p>
        </p:txBody>
      </p:sp>
      <p:sp>
        <p:nvSpPr>
          <p:cNvPr id="86022" name="Rectangle 6"/>
          <p:cNvSpPr>
            <a:spLocks noChangeArrowheads="1"/>
          </p:cNvSpPr>
          <p:nvPr/>
        </p:nvSpPr>
        <p:spPr bwMode="auto">
          <a:xfrm>
            <a:off x="381000" y="3574866"/>
            <a:ext cx="10210800" cy="400110"/>
          </a:xfrm>
          <a:prstGeom prst="rect">
            <a:avLst/>
          </a:prstGeom>
          <a:solidFill>
            <a:srgbClr val="FF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a) ….</a:t>
            </a:r>
          </a:p>
        </p:txBody>
      </p:sp>
      <p:sp>
        <p:nvSpPr>
          <p:cNvPr id="86023" name="Rectangle 7"/>
          <p:cNvSpPr>
            <a:spLocks noChangeArrowheads="1"/>
          </p:cNvSpPr>
          <p:nvPr/>
        </p:nvSpPr>
        <p:spPr bwMode="auto">
          <a:xfrm>
            <a:off x="381000" y="4150930"/>
            <a:ext cx="10210800" cy="400110"/>
          </a:xfrm>
          <a:prstGeom prst="rect">
            <a:avLst/>
          </a:prstGeom>
          <a:solidFill>
            <a:srgbClr val="FF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b) ….</a:t>
            </a:r>
          </a:p>
        </p:txBody>
      </p:sp>
      <p:sp>
        <p:nvSpPr>
          <p:cNvPr id="86024" name="Rectangle 8"/>
          <p:cNvSpPr>
            <a:spLocks noChangeArrowheads="1"/>
          </p:cNvSpPr>
          <p:nvPr/>
        </p:nvSpPr>
        <p:spPr bwMode="auto">
          <a:xfrm>
            <a:off x="381000" y="4695056"/>
            <a:ext cx="10210800" cy="400110"/>
          </a:xfrm>
          <a:prstGeom prst="rect">
            <a:avLst/>
          </a:prstGeom>
          <a:solidFill>
            <a:srgbClr val="FF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c) …</a:t>
            </a:r>
          </a:p>
        </p:txBody>
      </p:sp>
      <p:sp>
        <p:nvSpPr>
          <p:cNvPr id="8" name="Rectangle 6"/>
          <p:cNvSpPr>
            <a:spLocks noChangeArrowheads="1"/>
          </p:cNvSpPr>
          <p:nvPr/>
        </p:nvSpPr>
        <p:spPr bwMode="auto">
          <a:xfrm>
            <a:off x="381000" y="5807114"/>
            <a:ext cx="10210800" cy="400110"/>
          </a:xfrm>
          <a:prstGeom prst="rect">
            <a:avLst/>
          </a:prstGeom>
          <a:solidFill>
            <a:srgbClr val="FF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e) …</a:t>
            </a:r>
          </a:p>
        </p:txBody>
      </p:sp>
      <p:sp>
        <p:nvSpPr>
          <p:cNvPr id="9" name="Rectangle 7"/>
          <p:cNvSpPr>
            <a:spLocks noChangeArrowheads="1"/>
          </p:cNvSpPr>
          <p:nvPr/>
        </p:nvSpPr>
        <p:spPr bwMode="auto">
          <a:xfrm>
            <a:off x="381000" y="6379542"/>
            <a:ext cx="10210800" cy="1339850"/>
          </a:xfrm>
          <a:prstGeom prst="rect">
            <a:avLst/>
          </a:prstGeom>
          <a:solidFill>
            <a:srgbClr val="FF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defRPr/>
            </a:pPr>
            <a:r>
              <a:rPr lang="es-ES" altLang="es-AR" sz="2000" b="1">
                <a:solidFill>
                  <a:schemeClr val="bg1"/>
                </a:solidFill>
                <a:effectLst>
                  <a:outerShdw blurRad="38100" dist="38100" dir="2700000" algn="tl">
                    <a:srgbClr val="000000"/>
                  </a:outerShdw>
                </a:effectLst>
                <a:cs typeface="Times New Roman" panose="02020603050405020304" pitchFamily="18" charset="0"/>
              </a:rPr>
              <a:t>f) Los agentes de retención y los de percepción de los impuestos.</a:t>
            </a:r>
          </a:p>
          <a:p>
            <a:pPr eaLnBrk="1" hangingPunct="1">
              <a:defRPr/>
            </a:pPr>
            <a:r>
              <a:rPr lang="es-ES" altLang="es-AR" sz="2000" b="1">
                <a:solidFill>
                  <a:schemeClr val="bg1"/>
                </a:solidFill>
                <a:effectLst>
                  <a:outerShdw blurRad="38100" dist="38100" dir="2700000" algn="tl">
                    <a:srgbClr val="000000"/>
                  </a:outerShdw>
                </a:effectLst>
                <a:cs typeface="Times New Roman" panose="02020603050405020304" pitchFamily="18" charset="0"/>
              </a:rPr>
              <a:t>Asimismo, están obligados a pagar el tributo al Fisco los responsables sustitutos, en la forma y oportunidad en que, para cada caso, se estipule en las respectivas normas de aplicación. </a:t>
            </a:r>
          </a:p>
        </p:txBody>
      </p:sp>
      <p:sp>
        <p:nvSpPr>
          <p:cNvPr id="10" name="Rectangle 8"/>
          <p:cNvSpPr>
            <a:spLocks noChangeArrowheads="1"/>
          </p:cNvSpPr>
          <p:nvPr/>
        </p:nvSpPr>
        <p:spPr bwMode="auto">
          <a:xfrm>
            <a:off x="381000" y="5231050"/>
            <a:ext cx="10210800" cy="400110"/>
          </a:xfrm>
          <a:prstGeom prst="rect">
            <a:avLst/>
          </a:prstGeom>
          <a:solidFill>
            <a:srgbClr val="FF33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defRPr/>
            </a:pPr>
            <a:r>
              <a:rPr lang="es-ES" altLang="es-AR" sz="2000" b="1" dirty="0">
                <a:solidFill>
                  <a:schemeClr val="bg1"/>
                </a:solidFill>
                <a:effectLst>
                  <a:outerShdw blurRad="38100" dist="38100" dir="2700000" algn="tl">
                    <a:srgbClr val="000000"/>
                  </a:outerShdw>
                </a:effectLst>
                <a:cs typeface="Times New Roman" panose="02020603050405020304" pitchFamily="18" charset="0"/>
              </a:rPr>
              <a:t>d) …</a:t>
            </a:r>
          </a:p>
        </p:txBody>
      </p:sp>
    </p:spTree>
    <p:extLst>
      <p:ext uri="{BB962C8B-B14F-4D97-AF65-F5344CB8AC3E}">
        <p14:creationId xmlns:p14="http://schemas.microsoft.com/office/powerpoint/2010/main" val="214915352"/>
      </p:ext>
    </p:extLst>
  </p:cSld>
  <p:clrMapOvr>
    <a:masterClrMapping/>
  </p:clrMapOvr>
</p:sld>
</file>

<file path=ppt/theme/theme1.xml><?xml version="1.0" encoding="utf-8"?>
<a:theme xmlns:a="http://schemas.openxmlformats.org/drawingml/2006/main" name="UNIDAD 8  FINANZAS UNNE Abogacia 2007">
  <a:themeElements>
    <a:clrScheme name="UNIDAD 8  FINANZAS UNNE Abogacia 2007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1690</TotalTime>
  <Words>3430</Words>
  <Application>Microsoft Office PowerPoint</Application>
  <PresentationFormat>Personalizado</PresentationFormat>
  <Paragraphs>334</Paragraphs>
  <Slides>42</Slides>
  <Notes>15</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UNIDAD 8  FINANZAS UNNE Abogacia 2007</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RAUL</dc:creator>
  <cp:lastModifiedBy>Usuario desconocido</cp:lastModifiedBy>
  <cp:revision>122</cp:revision>
  <dcterms:modified xsi:type="dcterms:W3CDTF">2020-08-27T15:18:57Z</dcterms:modified>
</cp:coreProperties>
</file>