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1"/>
  </p:notesMasterIdLst>
  <p:sldIdLst>
    <p:sldId id="306" r:id="rId2"/>
    <p:sldId id="335" r:id="rId3"/>
    <p:sldId id="294" r:id="rId4"/>
    <p:sldId id="298" r:id="rId5"/>
    <p:sldId id="313" r:id="rId6"/>
    <p:sldId id="338" r:id="rId7"/>
    <p:sldId id="300" r:id="rId8"/>
    <p:sldId id="326" r:id="rId9"/>
    <p:sldId id="331" r:id="rId10"/>
    <p:sldId id="259" r:id="rId11"/>
    <p:sldId id="281" r:id="rId12"/>
    <p:sldId id="282" r:id="rId13"/>
    <p:sldId id="324" r:id="rId14"/>
    <p:sldId id="299" r:id="rId15"/>
    <p:sldId id="329" r:id="rId16"/>
    <p:sldId id="316" r:id="rId17"/>
    <p:sldId id="290" r:id="rId18"/>
    <p:sldId id="303" r:id="rId19"/>
    <p:sldId id="301" r:id="rId20"/>
    <p:sldId id="318" r:id="rId21"/>
    <p:sldId id="314" r:id="rId22"/>
    <p:sldId id="292" r:id="rId23"/>
    <p:sldId id="339" r:id="rId24"/>
    <p:sldId id="285" r:id="rId25"/>
    <p:sldId id="304" r:id="rId26"/>
    <p:sldId id="295" r:id="rId27"/>
    <p:sldId id="305" r:id="rId28"/>
    <p:sldId id="307" r:id="rId29"/>
    <p:sldId id="325" r:id="rId30"/>
    <p:sldId id="311" r:id="rId31"/>
    <p:sldId id="309" r:id="rId32"/>
    <p:sldId id="320" r:id="rId33"/>
    <p:sldId id="340" r:id="rId34"/>
    <p:sldId id="341" r:id="rId35"/>
    <p:sldId id="327" r:id="rId36"/>
    <p:sldId id="333" r:id="rId37"/>
    <p:sldId id="337" r:id="rId38"/>
    <p:sldId id="334" r:id="rId39"/>
    <p:sldId id="321" r:id="rId40"/>
  </p:sldIdLst>
  <p:sldSz cx="9144000" cy="6858000" type="screen4x3"/>
  <p:notesSz cx="7102475" cy="9388475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75883857-AE49-4EF5-9F75-FDFB1DBBC11F}">
          <p14:sldIdLst>
            <p14:sldId id="306"/>
            <p14:sldId id="335"/>
            <p14:sldId id="294"/>
            <p14:sldId id="298"/>
            <p14:sldId id="313"/>
            <p14:sldId id="338"/>
            <p14:sldId id="300"/>
            <p14:sldId id="326"/>
            <p14:sldId id="331"/>
            <p14:sldId id="259"/>
            <p14:sldId id="281"/>
            <p14:sldId id="282"/>
            <p14:sldId id="324"/>
            <p14:sldId id="299"/>
            <p14:sldId id="329"/>
            <p14:sldId id="316"/>
          </p14:sldIdLst>
        </p14:section>
        <p14:section name="Sección sin título" id="{46441E1A-36D4-4E47-AF1A-07E9C1B83B66}">
          <p14:sldIdLst>
            <p14:sldId id="290"/>
            <p14:sldId id="303"/>
            <p14:sldId id="301"/>
            <p14:sldId id="318"/>
            <p14:sldId id="314"/>
            <p14:sldId id="292"/>
            <p14:sldId id="339"/>
            <p14:sldId id="285"/>
            <p14:sldId id="304"/>
            <p14:sldId id="295"/>
            <p14:sldId id="305"/>
            <p14:sldId id="307"/>
            <p14:sldId id="325"/>
            <p14:sldId id="311"/>
            <p14:sldId id="309"/>
            <p14:sldId id="320"/>
            <p14:sldId id="340"/>
            <p14:sldId id="341"/>
            <p14:sldId id="327"/>
            <p14:sldId id="333"/>
            <p14:sldId id="337"/>
            <p14:sldId id="334"/>
            <p14:sldId id="32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66"/>
    <a:srgbClr val="FF0000"/>
    <a:srgbClr val="EF67DF"/>
    <a:srgbClr val="CC66FF"/>
    <a:srgbClr val="FFCCFF"/>
    <a:srgbClr val="66FF99"/>
    <a:srgbClr val="B947B1"/>
    <a:srgbClr val="FF66CC"/>
    <a:srgbClr val="FF33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56" autoAdjust="0"/>
    <p:restoredTop sz="94660"/>
  </p:normalViewPr>
  <p:slideViewPr>
    <p:cSldViewPr>
      <p:cViewPr varScale="1">
        <p:scale>
          <a:sx n="68" d="100"/>
          <a:sy n="68" d="100"/>
        </p:scale>
        <p:origin x="173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s-AR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58B75157-4D17-4482-A231-4E339B18D6DE}" type="datetimeFigureOut">
              <a:rPr lang="es-AR" smtClean="0"/>
              <a:t>02/06/2022</a:t>
            </a:fld>
            <a:endParaRPr lang="es-AR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s-AR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s-AR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10826593-3932-4632-9C13-375AD9C03A1F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988834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26593-3932-4632-9C13-375AD9C03A1F}" type="slidenum">
              <a:rPr lang="es-AR" smtClean="0"/>
              <a:t>1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6877371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826593-3932-4632-9C13-375AD9C03A1F}" type="slidenum">
              <a:rPr lang="es-AR" smtClean="0"/>
              <a:t>22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17608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8C18-BBBA-41D5-A559-00671056F016}" type="datetimeFigureOut">
              <a:rPr lang="es-AR" smtClean="0"/>
              <a:pPr/>
              <a:t>02/06/2022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1D41-01AC-44DB-830E-FC4D1A83B726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prism isContent="1" isInverted="1"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8C18-BBBA-41D5-A559-00671056F016}" type="datetimeFigureOut">
              <a:rPr lang="es-AR" smtClean="0"/>
              <a:pPr/>
              <a:t>02/06/2022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1D41-01AC-44DB-830E-FC4D1A83B726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prism isContent="1" isInverted="1"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8C18-BBBA-41D5-A559-00671056F016}" type="datetimeFigureOut">
              <a:rPr lang="es-AR" smtClean="0"/>
              <a:pPr/>
              <a:t>02/06/2022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1D41-01AC-44DB-830E-FC4D1A83B726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prism isContent="1" isInverted="1"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8C18-BBBA-41D5-A559-00671056F016}" type="datetimeFigureOut">
              <a:rPr lang="es-AR" smtClean="0"/>
              <a:pPr/>
              <a:t>02/06/2022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1D41-01AC-44DB-830E-FC4D1A83B726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prism isContent="1" isInverted="1"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8C18-BBBA-41D5-A559-00671056F016}" type="datetimeFigureOut">
              <a:rPr lang="es-AR" smtClean="0"/>
              <a:pPr/>
              <a:t>02/06/2022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1D41-01AC-44DB-830E-FC4D1A83B726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prism isContent="1" isInverted="1"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8C18-BBBA-41D5-A559-00671056F016}" type="datetimeFigureOut">
              <a:rPr lang="es-AR" smtClean="0"/>
              <a:pPr/>
              <a:t>02/06/2022</a:t>
            </a:fld>
            <a:endParaRPr lang="es-A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1D41-01AC-44DB-830E-FC4D1A83B726}" type="slidenum">
              <a:rPr lang="es-AR" smtClean="0"/>
              <a:pPr/>
              <a:t>‹Nº›</a:t>
            </a:fld>
            <a:endParaRPr lang="es-AR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prism isContent="1" isInverted="1"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8C18-BBBA-41D5-A559-00671056F016}" type="datetimeFigureOut">
              <a:rPr lang="es-AR" smtClean="0"/>
              <a:pPr/>
              <a:t>02/06/2022</a:t>
            </a:fld>
            <a:endParaRPr lang="es-A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1D41-01AC-44DB-830E-FC4D1A83B726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prism isContent="1" isInverted="1"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8C18-BBBA-41D5-A559-00671056F016}" type="datetimeFigureOut">
              <a:rPr lang="es-AR" smtClean="0"/>
              <a:pPr/>
              <a:t>02/06/2022</a:t>
            </a:fld>
            <a:endParaRPr lang="es-A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1D41-01AC-44DB-830E-FC4D1A83B726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prism isContent="1" isInverted="1"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8C18-BBBA-41D5-A559-00671056F016}" type="datetimeFigureOut">
              <a:rPr lang="es-AR" smtClean="0"/>
              <a:pPr/>
              <a:t>02/06/2022</a:t>
            </a:fld>
            <a:endParaRPr lang="es-A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1D41-01AC-44DB-830E-FC4D1A83B726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prism isContent="1" isInverted="1"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8C18-BBBA-41D5-A559-00671056F016}" type="datetimeFigureOut">
              <a:rPr lang="es-AR" smtClean="0"/>
              <a:pPr/>
              <a:t>02/06/2022</a:t>
            </a:fld>
            <a:endParaRPr lang="es-A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A191D41-01AC-44DB-830E-FC4D1A83B726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prism isContent="1" isInverted="1"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8C18-BBBA-41D5-A559-00671056F016}" type="datetimeFigureOut">
              <a:rPr lang="es-AR" smtClean="0"/>
              <a:pPr/>
              <a:t>02/06/2022</a:t>
            </a:fld>
            <a:endParaRPr lang="es-A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1D41-01AC-44DB-830E-FC4D1A83B726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prism isContent="1" isInverted="1"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1AB8C18-BBBA-41D5-A559-00671056F016}" type="datetimeFigureOut">
              <a:rPr lang="es-AR" smtClean="0"/>
              <a:pPr/>
              <a:t>02/06/2022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5A191D41-01AC-44DB-830E-FC4D1A83B726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p14:dur="10">
        <p14:prism isContent="1" isInverted="1"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 rot="19140000">
            <a:off x="430936" y="985238"/>
            <a:ext cx="4774918" cy="3068909"/>
          </a:xfrm>
          <a:solidFill>
            <a:srgbClr val="FF0066"/>
          </a:solidFill>
          <a:ln>
            <a:solidFill>
              <a:srgbClr val="00B0F0"/>
            </a:solidFill>
          </a:ln>
        </p:spPr>
        <p:txBody>
          <a:bodyPr/>
          <a:lstStyle/>
          <a:p>
            <a:pPr algn="ctr"/>
            <a:r>
              <a:rPr lang="es-ES" sz="6000" dirty="0">
                <a:latin typeface="Arial Black" panose="020B0A04020102020204" pitchFamily="34" charset="0"/>
              </a:rPr>
              <a:t>HIPOTECA </a:t>
            </a:r>
            <a:br>
              <a:rPr lang="es-ES" sz="6000" dirty="0">
                <a:latin typeface="Arial Black" panose="020B0A04020102020204" pitchFamily="34" charset="0"/>
              </a:rPr>
            </a:br>
            <a:br>
              <a:rPr lang="es-ES" sz="6000" dirty="0">
                <a:latin typeface="Arial Black" panose="020B0A04020102020204" pitchFamily="34" charset="0"/>
              </a:rPr>
            </a:br>
            <a:r>
              <a:rPr lang="es-ES" sz="6000" dirty="0">
                <a:latin typeface="Arial Black" panose="020B0A04020102020204" pitchFamily="34" charset="0"/>
              </a:rPr>
              <a:t>INVERSA</a:t>
            </a:r>
            <a:endParaRPr lang="es-AR" sz="6000" dirty="0">
              <a:latin typeface="Arial Black" panose="020B0A04020102020204" pitchFamily="34" charset="0"/>
            </a:endParaRPr>
          </a:p>
        </p:txBody>
      </p:sp>
      <p:pic>
        <p:nvPicPr>
          <p:cNvPr id="1026" name="Picture 2" descr="Ver las imágenes de orig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6926" y="0"/>
            <a:ext cx="3517074" cy="3325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0028" y="4437112"/>
            <a:ext cx="2952327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711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prism isContent="1" isInverted="1"/>
      </p:transition>
    </mc:Choice>
    <mc:Fallback xmlns=""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  <a:solidFill>
            <a:srgbClr val="FF0066"/>
          </a:solidFill>
        </p:spPr>
        <p:txBody>
          <a:bodyPr>
            <a:noAutofit/>
          </a:bodyPr>
          <a:lstStyle/>
          <a:p>
            <a:pPr algn="ctr"/>
            <a:r>
              <a:rPr lang="es-ES" sz="4300" b="1" dirty="0"/>
              <a:t>PARTES CONTRATANTES: DEUDOR</a:t>
            </a:r>
            <a:endParaRPr lang="es-AR" sz="43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18864" y="1916832"/>
            <a:ext cx="8229600" cy="5256584"/>
          </a:xfrm>
          <a:solidFill>
            <a:srgbClr val="00FFFF"/>
          </a:solidFill>
        </p:spPr>
        <p:txBody>
          <a:bodyPr>
            <a:normAutofit fontScale="85000" lnSpcReduction="10000"/>
          </a:bodyPr>
          <a:lstStyle/>
          <a:p>
            <a:pPr marL="0" lvl="0" indent="0" algn="ctr"/>
            <a:r>
              <a:rPr lang="es-AR" sz="3200" cap="all" dirty="0">
                <a:latin typeface="Arial Black" panose="020B0A04020102020204" pitchFamily="34" charset="0"/>
              </a:rPr>
              <a:t>la ley LO  denomina “solicitante”, Y   </a:t>
            </a:r>
          </a:p>
          <a:p>
            <a:pPr marL="0" lvl="0" indent="0" algn="ctr"/>
            <a:r>
              <a:rPr lang="es-AR" sz="3200" cap="all" dirty="0">
                <a:latin typeface="Arial Black" panose="020B0A04020102020204" pitchFamily="34" charset="0"/>
              </a:rPr>
              <a:t> ESTABLECE:  que “el solicitante y los BENEFICIARIOS  que éste pueda designar sean PERSonas: </a:t>
            </a:r>
          </a:p>
          <a:p>
            <a:pPr marL="0" lvl="0" indent="0" algn="just"/>
            <a:r>
              <a:rPr lang="es-AR" sz="3200" cap="all" dirty="0">
                <a:latin typeface="Arial Black" panose="020B0A04020102020204" pitchFamily="34" charset="0"/>
              </a:rPr>
              <a:t>-   de edad igual o superior a los </a:t>
            </a:r>
            <a:r>
              <a:rPr lang="es-AR" sz="3200" u="sng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65</a:t>
            </a:r>
            <a:r>
              <a:rPr lang="es-AR" sz="3200" cap="all" dirty="0">
                <a:latin typeface="Arial Black" panose="020B0A04020102020204" pitchFamily="34" charset="0"/>
              </a:rPr>
              <a:t>  </a:t>
            </a:r>
          </a:p>
          <a:p>
            <a:pPr marL="0" lvl="0" indent="0" algn="just"/>
            <a:r>
              <a:rPr lang="es-AR" sz="3200" cap="all" dirty="0">
                <a:latin typeface="Arial Black" panose="020B0A04020102020204" pitchFamily="34" charset="0"/>
              </a:rPr>
              <a:t>    </a:t>
            </a:r>
            <a:r>
              <a:rPr lang="es-AR" sz="3200" u="sng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años</a:t>
            </a:r>
            <a:r>
              <a:rPr lang="es-AR" sz="3200" cap="all" dirty="0">
                <a:latin typeface="Arial Black" panose="020B0A04020102020204" pitchFamily="34" charset="0"/>
              </a:rPr>
              <a:t> o;</a:t>
            </a:r>
          </a:p>
          <a:p>
            <a:pPr marL="457200" lvl="0" indent="-457200" algn="just">
              <a:buFontTx/>
              <a:buChar char="-"/>
            </a:pPr>
            <a:r>
              <a:rPr lang="es-AR" sz="3200" cap="all" dirty="0">
                <a:latin typeface="Arial Black" panose="020B0A04020102020204" pitchFamily="34" charset="0"/>
              </a:rPr>
              <a:t>afectadas de </a:t>
            </a:r>
            <a:r>
              <a:rPr lang="es-AR" sz="3200" u="sng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dependencia severa o de gran dependencia</a:t>
            </a:r>
            <a:r>
              <a:rPr lang="es-AR" sz="3200" cap="all" dirty="0">
                <a:latin typeface="Arial Black" panose="020B0A04020102020204" pitchFamily="34" charset="0"/>
              </a:rPr>
              <a:t> o;</a:t>
            </a:r>
          </a:p>
          <a:p>
            <a:pPr marL="457200" lvl="0" indent="-457200" algn="just">
              <a:buFontTx/>
              <a:buChar char="-"/>
            </a:pPr>
            <a:r>
              <a:rPr lang="es-AR" sz="3200" cap="all" dirty="0">
                <a:latin typeface="Arial Black" panose="020B0A04020102020204" pitchFamily="34" charset="0"/>
              </a:rPr>
              <a:t>personas a que se les haya reco-nocido un grado de </a:t>
            </a:r>
            <a:r>
              <a:rPr lang="es-AR" sz="3200" u="sng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DISCAPAcidad igual o superior al 33%.-</a:t>
            </a:r>
            <a:endParaRPr lang="es-AR" sz="3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just"/>
            <a:endParaRPr lang="es-AR" sz="3200" dirty="0">
              <a:latin typeface="Arial Black" panose="020B0A040201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-3921314" y="-851416"/>
            <a:ext cx="3499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/>
              <a:t>PARTES CONTRATANTES: DEUDOR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222262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prism isContent="1" isInverted="1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-99392"/>
            <a:ext cx="8424936" cy="7056784"/>
          </a:xfrm>
          <a:solidFill>
            <a:srgbClr val="FFC000"/>
          </a:solidFill>
        </p:spPr>
        <p:txBody>
          <a:bodyPr>
            <a:normAutofit fontScale="92500"/>
          </a:bodyPr>
          <a:lstStyle/>
          <a:p>
            <a:pPr algn="ctr"/>
            <a:endParaRPr lang="es-AR" sz="2000" dirty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s-AR" sz="5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DEPENDENCIA SEVERA:</a:t>
            </a:r>
            <a:r>
              <a:rPr lang="es-AR" sz="5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s-AR" sz="5000" dirty="0">
                <a:latin typeface="Arial" pitchFamily="34" charset="0"/>
                <a:cs typeface="Arial" pitchFamily="34" charset="0"/>
              </a:rPr>
              <a:t> CUANDO </a:t>
            </a:r>
            <a:r>
              <a:rPr lang="es-AR" sz="5000" i="1" u="sng" dirty="0">
                <a:latin typeface="Arial" pitchFamily="34" charset="0"/>
                <a:cs typeface="Arial" pitchFamily="34" charset="0"/>
              </a:rPr>
              <a:t>NECESITA AYUDA</a:t>
            </a:r>
            <a:r>
              <a:rPr lang="es-AR" sz="5000" dirty="0">
                <a:latin typeface="Arial" pitchFamily="34" charset="0"/>
                <a:cs typeface="Arial" pitchFamily="34" charset="0"/>
              </a:rPr>
              <a:t> PARA REALIZAR VARIAS ACTIVIDADES BÁSICAS DE LA VIDA DIARIA DOS O TRES VECES AL DIA, PERO NO REQUIERE EL APOYO DE OTRA PERSONA EN </a:t>
            </a:r>
            <a:r>
              <a:rPr lang="es-AR" sz="5000" i="1" u="sng" dirty="0">
                <a:latin typeface="Arial" pitchFamily="34" charset="0"/>
                <a:cs typeface="Arial" pitchFamily="34" charset="0"/>
              </a:rPr>
              <a:t>FORMA PERMANENTE</a:t>
            </a:r>
            <a:r>
              <a:rPr lang="es-AR" sz="5000" i="1" dirty="0">
                <a:latin typeface="Arial" pitchFamily="34" charset="0"/>
                <a:cs typeface="Arial" pitchFamily="34" charset="0"/>
              </a:rPr>
              <a:t>.-</a:t>
            </a:r>
            <a:endParaRPr lang="es-AR" sz="5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507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prism isContent="1" isInverted="1"/>
      </p:transition>
    </mc:Choice>
    <mc:Fallback xmlns="">
      <p:transition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-99392"/>
            <a:ext cx="8424936" cy="7056784"/>
          </a:xfrm>
          <a:solidFill>
            <a:srgbClr val="FFFF00"/>
          </a:solidFill>
          <a:ln>
            <a:solidFill>
              <a:srgbClr val="FFCCFF"/>
            </a:solidFill>
          </a:ln>
        </p:spPr>
        <p:txBody>
          <a:bodyPr>
            <a:normAutofit/>
          </a:bodyPr>
          <a:lstStyle/>
          <a:p>
            <a:pPr algn="ctr"/>
            <a:r>
              <a:rPr lang="es-AR" sz="43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GRAN DEPENDENCIA:</a:t>
            </a:r>
          </a:p>
          <a:p>
            <a:r>
              <a:rPr lang="es-AR" sz="3000" dirty="0">
                <a:latin typeface="Arial" pitchFamily="34" charset="0"/>
                <a:cs typeface="Arial" pitchFamily="34" charset="0"/>
              </a:rPr>
              <a:t>  </a:t>
            </a:r>
          </a:p>
          <a:p>
            <a:r>
              <a:rPr lang="es-AR" sz="3000" dirty="0">
                <a:latin typeface="Arial" pitchFamily="34" charset="0"/>
                <a:cs typeface="Arial" pitchFamily="34" charset="0"/>
              </a:rPr>
              <a:t>   </a:t>
            </a:r>
            <a:r>
              <a:rPr lang="es-AR" sz="4000" dirty="0">
                <a:latin typeface="Arial" pitchFamily="34" charset="0"/>
                <a:cs typeface="Arial" pitchFamily="34" charset="0"/>
              </a:rPr>
              <a:t>CUANDO LA PERSONA NECESITA AYUDA PARA REALIZAR VARIAS ACTIVIDADES BÁSICAS  DE LA VIDA DIARIA, VARIAS VECES AL DIA Y NECESITA  EL APOYO</a:t>
            </a:r>
            <a:r>
              <a:rPr lang="es-AR" sz="4000" u="sng" dirty="0">
                <a:latin typeface="Arial" pitchFamily="34" charset="0"/>
                <a:cs typeface="Arial" pitchFamily="34" charset="0"/>
              </a:rPr>
              <a:t> INDISPENSABLE Y CONTINUO </a:t>
            </a:r>
            <a:r>
              <a:rPr lang="es-AR" sz="4000" dirty="0">
                <a:latin typeface="Arial" pitchFamily="34" charset="0"/>
                <a:cs typeface="Arial" pitchFamily="34" charset="0"/>
              </a:rPr>
              <a:t>DE OTRA PERSONA.-</a:t>
            </a:r>
          </a:p>
        </p:txBody>
      </p:sp>
    </p:spTree>
    <p:extLst>
      <p:ext uri="{BB962C8B-B14F-4D97-AF65-F5344CB8AC3E}">
        <p14:creationId xmlns:p14="http://schemas.microsoft.com/office/powerpoint/2010/main" val="1117009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prism isContent="1" isInverted="1"/>
      </p:transition>
    </mc:Choice>
    <mc:Fallback xmlns="">
      <p:transition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-99392"/>
            <a:ext cx="8424936" cy="7056784"/>
          </a:xfrm>
          <a:solidFill>
            <a:srgbClr val="FF0066"/>
          </a:solidFill>
        </p:spPr>
        <p:txBody>
          <a:bodyPr>
            <a:normAutofit/>
          </a:bodyPr>
          <a:lstStyle/>
          <a:p>
            <a:pPr algn="ctr"/>
            <a:endParaRPr lang="es-AR" sz="2000" dirty="0">
              <a:latin typeface="Arial" pitchFamily="34" charset="0"/>
              <a:cs typeface="Arial" pitchFamily="34" charset="0"/>
            </a:endParaRPr>
          </a:p>
          <a:p>
            <a:pPr algn="ctr"/>
            <a:endParaRPr lang="es-AR" sz="5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AR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 CABE LA FIGURA</a:t>
            </a:r>
          </a:p>
          <a:p>
            <a:pPr algn="ctr"/>
            <a:r>
              <a:rPr lang="es-AR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DEL “HIPOTECANTE NO DEUDOR”.-</a:t>
            </a:r>
          </a:p>
          <a:p>
            <a:pPr algn="ctr"/>
            <a:endParaRPr lang="es-A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s-A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es-AR" sz="4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118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prism isContent="1" isInverted="1"/>
      </p:transition>
    </mc:Choice>
    <mc:Fallback xmlns="">
      <p:transition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18864" y="413792"/>
            <a:ext cx="8229600" cy="1143000"/>
          </a:xfrm>
          <a:solidFill>
            <a:srgbClr val="CC66FF"/>
          </a:solidFill>
        </p:spPr>
        <p:txBody>
          <a:bodyPr>
            <a:noAutofit/>
          </a:bodyPr>
          <a:lstStyle/>
          <a:p>
            <a:pPr algn="ctr"/>
            <a:r>
              <a:rPr lang="es-AR" sz="4400" dirty="0">
                <a:latin typeface="Arial Black" panose="020B0A04020102020204" pitchFamily="34" charset="0"/>
              </a:rPr>
              <a:t>BENEFICIARIOS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772817"/>
            <a:ext cx="8229600" cy="4824536"/>
          </a:xfrm>
          <a:solidFill>
            <a:srgbClr val="00FFFF"/>
          </a:solidFill>
        </p:spPr>
        <p:txBody>
          <a:bodyPr>
            <a:normAutofit lnSpcReduction="10000"/>
          </a:bodyPr>
          <a:lstStyle/>
          <a:p>
            <a:pPr marL="0" lvl="0" indent="0"/>
            <a:r>
              <a:rPr lang="es-AR" sz="3600" cap="all" dirty="0">
                <a:latin typeface="Arial Black" panose="020B0A04020102020204" pitchFamily="34" charset="0"/>
              </a:rPr>
              <a:t>La ley habla de otros sujetos que denomina “beneficiarios”, sin limitación</a:t>
            </a:r>
            <a:br>
              <a:rPr lang="es-AR" sz="3600" cap="all" dirty="0">
                <a:latin typeface="Arial Black" panose="020B0A04020102020204" pitchFamily="34" charset="0"/>
              </a:rPr>
            </a:br>
            <a:r>
              <a:rPr lang="es-AR" sz="3600" cap="all" dirty="0">
                <a:latin typeface="Arial Black" panose="020B0A04020102020204" pitchFamily="34" charset="0"/>
              </a:rPr>
              <a:t>de número, cuya muerte (o la muerte del último que sobreviva al deudor) es</a:t>
            </a:r>
            <a:br>
              <a:rPr lang="es-AR" sz="3600" cap="all" dirty="0">
                <a:latin typeface="Arial Black" panose="020B0A04020102020204" pitchFamily="34" charset="0"/>
              </a:rPr>
            </a:br>
            <a:r>
              <a:rPr lang="es-AR" sz="3600" cap="all" dirty="0">
                <a:latin typeface="Arial Black" panose="020B0A04020102020204" pitchFamily="34" charset="0"/>
              </a:rPr>
              <a:t>desencadenante de la exigibilidad del crédito.</a:t>
            </a:r>
            <a:endParaRPr lang="es-AR" sz="3600" dirty="0">
              <a:latin typeface="Arial Black" panose="020B0A040201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068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prism isContent="1" isInverted="1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047016"/>
          </a:xfrm>
          <a:solidFill>
            <a:srgbClr val="FF3300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s-ES" sz="6000" b="1" dirty="0"/>
              <a:t>BENEFICIARIO:</a:t>
            </a:r>
            <a:endParaRPr lang="es-AR" sz="60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22960" y="1412776"/>
            <a:ext cx="7520940" cy="5445224"/>
          </a:xfrm>
          <a:solidFill>
            <a:srgbClr val="66FF99"/>
          </a:solidFill>
          <a:ln>
            <a:noFill/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  <a:reflection blurRad="6350" stA="50000" endA="300" endPos="38500" dist="50800" dir="5400000" sy="-100000" algn="bl" rotWithShape="0"/>
            <a:softEdge rad="3175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coolSlant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</a:pPr>
            <a:r>
              <a:rPr lang="es-ES" sz="3000" dirty="0">
                <a:latin typeface="Arial" panose="020B0604020202020204" pitchFamily="34" charset="0"/>
                <a:cs typeface="Arial" panose="020B0604020202020204" pitchFamily="34" charset="0"/>
              </a:rPr>
              <a:t>DEBE CUMPLIR DOS REQUISITOS:</a:t>
            </a:r>
          </a:p>
          <a:p>
            <a:pPr marL="1143000" indent="-1143000">
              <a:lnSpc>
                <a:spcPct val="120000"/>
              </a:lnSpc>
              <a:buFontTx/>
              <a:buChar char="-"/>
            </a:pPr>
            <a:r>
              <a:rPr lang="es-ES" sz="3000" dirty="0">
                <a:latin typeface="Arial" panose="020B0604020202020204" pitchFamily="34" charset="0"/>
                <a:cs typeface="Arial" panose="020B0604020202020204" pitchFamily="34" charset="0"/>
              </a:rPr>
              <a:t>TENER UNA EDAD IGUAL O SUPERIOR A 65 AÑOS O ESTAR AFECTADOS DE DEPENDENCIA O HABÉRSELE RECONOCIDO UNA DISCAPACIDAD IGUAL O SUPERIOR AL 33%</a:t>
            </a:r>
          </a:p>
          <a:p>
            <a:pPr marL="1143000" indent="-1143000">
              <a:lnSpc>
                <a:spcPct val="120000"/>
              </a:lnSpc>
              <a:buFontTx/>
              <a:buChar char="-"/>
            </a:pPr>
            <a:r>
              <a:rPr lang="es-E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HABER SIDO DESIGNADO EN EL CONTRATO.-</a:t>
            </a:r>
          </a:p>
          <a:p>
            <a:pPr marL="1143000" indent="-1143000">
              <a:lnSpc>
                <a:spcPct val="120000"/>
              </a:lnSpc>
              <a:buFontTx/>
              <a:buChar char="-"/>
            </a:pPr>
            <a:endParaRPr lang="es-AR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68445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prism isContent="1" isInverted="1"/>
      </p:transition>
    </mc:Choice>
    <mc:Fallback xmlns="">
      <p:transition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047016"/>
          </a:xfrm>
          <a:solidFill>
            <a:srgbClr val="FF66CC"/>
          </a:solidFill>
        </p:spPr>
        <p:txBody>
          <a:bodyPr/>
          <a:lstStyle/>
          <a:p>
            <a:pPr algn="ctr"/>
            <a:r>
              <a:rPr lang="es-ES" sz="6000" b="1" dirty="0"/>
              <a:t>Acreedor:</a:t>
            </a:r>
            <a:endParaRPr lang="es-AR" sz="60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22960" y="1412776"/>
            <a:ext cx="7520940" cy="5445224"/>
          </a:xfrm>
          <a:solidFill>
            <a:schemeClr val="accent4"/>
          </a:solidFill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</a:pPr>
            <a:r>
              <a:rPr lang="es-ES" sz="16000" dirty="0">
                <a:latin typeface="Arial" panose="020B0604020202020204" pitchFamily="34" charset="0"/>
                <a:cs typeface="Arial" panose="020B0604020202020204" pitchFamily="34" charset="0"/>
              </a:rPr>
              <a:t>SOLO</a:t>
            </a:r>
            <a:r>
              <a:rPr lang="es-ES" sz="1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0" dirty="0">
                <a:latin typeface="Arial" panose="020B0604020202020204" pitchFamily="34" charset="0"/>
                <a:cs typeface="Arial" panose="020B0604020202020204" pitchFamily="34" charset="0"/>
              </a:rPr>
              <a:t>PODRÁN SER: </a:t>
            </a:r>
            <a:r>
              <a:rPr lang="es-AR" sz="16000" dirty="0">
                <a:latin typeface="Arial" panose="020B0604020202020204" pitchFamily="34" charset="0"/>
                <a:cs typeface="Arial" panose="020B0604020202020204" pitchFamily="34" charset="0"/>
              </a:rPr>
              <a:t>LAS ENTIDADES DE CRÉDITO, ESTABLECIMIENTOS FINANCIEROS DE CRÉDITO Y LAS ENTIDADES ASEGURADORAS AUTORIZADAS PARA OPERAR EN ESPAÑA.-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90355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prism isContent="1" isInverted="1"/>
      </p:transition>
    </mc:Choice>
    <mc:Fallback xmlns="">
      <p:transition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0"/>
            <a:ext cx="7520940" cy="1484784"/>
          </a:xfrm>
          <a:solidFill>
            <a:srgbClr val="FF0000"/>
          </a:solidFill>
        </p:spPr>
        <p:txBody>
          <a:bodyPr/>
          <a:lstStyle/>
          <a:p>
            <a:pPr algn="ctr"/>
            <a:r>
              <a:rPr lang="es-ES" sz="4500" dirty="0">
                <a:latin typeface="Arial Black" panose="020B0A04020102020204" pitchFamily="34" charset="0"/>
              </a:rPr>
              <a:t>INMUEBLE</a:t>
            </a:r>
            <a:r>
              <a:rPr lang="es-ES" sz="4000" dirty="0">
                <a:latin typeface="Arial Black" panose="020B0A04020102020204" pitchFamily="34" charset="0"/>
              </a:rPr>
              <a:t>:</a:t>
            </a:r>
            <a:endParaRPr lang="es-AR" sz="4000" dirty="0">
              <a:latin typeface="Arial Black" panose="020B0A040201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67484" y="1340768"/>
            <a:ext cx="7520940" cy="4746848"/>
          </a:xfrm>
          <a:solidFill>
            <a:srgbClr val="CC66FF"/>
          </a:solidFill>
          <a:ln>
            <a:solidFill>
              <a:srgbClr val="CC66FF"/>
            </a:solidFill>
          </a:ln>
        </p:spPr>
        <p:txBody>
          <a:bodyPr>
            <a:normAutofit/>
          </a:bodyPr>
          <a:lstStyle/>
          <a:p>
            <a:r>
              <a:rPr lang="es-AR" sz="3800" cap="all" dirty="0">
                <a:latin typeface="Arial Black" panose="020B0A04020102020204" pitchFamily="34" charset="0"/>
              </a:rPr>
              <a:t>  DEBE CONSTITUIR la </a:t>
            </a:r>
            <a:r>
              <a:rPr lang="es-AR" sz="3800" u="sng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vivienda habitual</a:t>
            </a:r>
            <a:r>
              <a:rPr lang="es-AR" sz="3800" cap="all" dirty="0">
                <a:latin typeface="Arial Black" panose="020B0A04020102020204" pitchFamily="34" charset="0"/>
              </a:rPr>
              <a:t> del solicitante y además es necesario que haya sido </a:t>
            </a:r>
            <a:r>
              <a:rPr lang="es-AR" sz="3800" u="sng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tasada</a:t>
            </a:r>
            <a:br>
              <a:rPr lang="es-AR" sz="3800" cap="all" dirty="0">
                <a:latin typeface="Arial Black" panose="020B0A04020102020204" pitchFamily="34" charset="0"/>
              </a:rPr>
            </a:br>
            <a:r>
              <a:rPr lang="es-AR" sz="3800" cap="all" dirty="0">
                <a:latin typeface="Arial Black" panose="020B0A04020102020204" pitchFamily="34" charset="0"/>
              </a:rPr>
              <a:t>y </a:t>
            </a:r>
            <a:r>
              <a:rPr lang="es-AR" sz="3800" u="sng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asegurada</a:t>
            </a:r>
            <a:r>
              <a:rPr lang="es-AR" sz="3800" cap="all" dirty="0">
                <a:latin typeface="Arial Black" panose="020B0A04020102020204" pitchFamily="34" charset="0"/>
              </a:rPr>
              <a:t> contra daños.-</a:t>
            </a:r>
            <a:endParaRPr lang="es-AR" sz="3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908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prism isContent="1" isInverted="1"/>
      </p:transition>
    </mc:Choice>
    <mc:Fallback xmlns="">
      <p:transition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  <a:solidFill>
            <a:srgbClr val="FF0000"/>
          </a:solidFill>
        </p:spPr>
        <p:txBody>
          <a:bodyPr>
            <a:noAutofit/>
          </a:bodyPr>
          <a:lstStyle/>
          <a:p>
            <a:pPr algn="ctr"/>
            <a:r>
              <a:rPr lang="es-AR" sz="4400" dirty="0">
                <a:latin typeface="Arial Black" panose="020B0A04020102020204" pitchFamily="34" charset="0"/>
              </a:rPr>
              <a:t>SEGURO CONTRA DAÑOS: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1043608"/>
            <a:ext cx="8301608" cy="5553744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s-AR" sz="3600" dirty="0"/>
              <a:t>   </a:t>
            </a:r>
            <a:r>
              <a:rPr lang="es-ES" sz="4400" dirty="0">
                <a:latin typeface="Arial Black" panose="020B0A04020102020204" pitchFamily="34" charset="0"/>
              </a:rPr>
              <a:t>SE EXIGE LA CONTRATACIÓN DE UNA PÓLIZA DE SEGURO DE DAÑOS POR DETERIORO O DESTRUCCIÓN, POR </a:t>
            </a:r>
            <a:r>
              <a:rPr lang="es-ES" sz="4400" i="1" dirty="0">
                <a:latin typeface="Arial Black" panose="020B0A04020102020204" pitchFamily="34" charset="0"/>
              </a:rPr>
              <a:t>UN IMPORTE IGUAL AL VALOR DE TASACIÓN </a:t>
            </a:r>
            <a:r>
              <a:rPr lang="es-ES" sz="4400" dirty="0">
                <a:latin typeface="Arial Black" panose="020B0A04020102020204" pitchFamily="34" charset="0"/>
              </a:rPr>
              <a:t>DEL INMUEBLE.-</a:t>
            </a:r>
            <a:endParaRPr lang="es-A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69067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prism isContent="1" isInverted="1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0"/>
            <a:ext cx="7520940" cy="126876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s-ES" sz="3600" b="1" dirty="0">
                <a:latin typeface="Arial Black" panose="020B0A04020102020204" pitchFamily="34" charset="0"/>
              </a:rPr>
              <a:t>DISPONIBILIDAD DEL CRÉDITO:</a:t>
            </a:r>
            <a:endParaRPr lang="es-AR" sz="3600" b="1" dirty="0">
              <a:latin typeface="Arial Black" panose="020B0A040201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22960" y="1268760"/>
            <a:ext cx="7520940" cy="5880540"/>
          </a:xfrm>
          <a:solidFill>
            <a:srgbClr val="FF0066"/>
          </a:solidFill>
        </p:spPr>
        <p:txBody>
          <a:bodyPr>
            <a:normAutofit/>
          </a:bodyPr>
          <a:lstStyle/>
          <a:p>
            <a:r>
              <a:rPr lang="es-AR" cap="all" dirty="0"/>
              <a:t>       </a:t>
            </a:r>
          </a:p>
          <a:p>
            <a:r>
              <a:rPr lang="es-AR" sz="3200" cap="all" dirty="0">
                <a:latin typeface="Arial Black" panose="020B0A04020102020204" pitchFamily="34" charset="0"/>
              </a:rPr>
              <a:t>  </a:t>
            </a:r>
            <a:r>
              <a:rPr lang="es-AR" sz="3600" cap="all" dirty="0">
                <a:latin typeface="Arial Black" panose="020B0A04020102020204" pitchFamily="34" charset="0"/>
              </a:rPr>
              <a:t>el deudor ha de disponer del importe del crédito o préstamo mediante </a:t>
            </a:r>
            <a:r>
              <a:rPr lang="es-AR" sz="3600" u="sng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disposiciones periódicas o únicas.- </a:t>
            </a:r>
          </a:p>
          <a:p>
            <a:r>
              <a:rPr lang="es-ES" sz="3600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LAS PRIMERAS PUEDEN SER: </a:t>
            </a:r>
          </a:p>
          <a:p>
            <a:r>
              <a:rPr lang="es-ES" sz="3600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 .TEMPORALES O   </a:t>
            </a:r>
          </a:p>
          <a:p>
            <a:r>
              <a:rPr lang="es-ES" sz="3600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 .VITALICIAS.- </a:t>
            </a:r>
            <a:endParaRPr lang="es-AR" sz="3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69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prism isContent="1" isInverted="1"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  <a:solidFill>
            <a:srgbClr val="FF66CC"/>
          </a:solidFill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pPr algn="ctr"/>
            <a:r>
              <a:rPr lang="es-ES" sz="4300" b="1" dirty="0"/>
              <a:t>Palabras claves:</a:t>
            </a:r>
            <a:endParaRPr lang="es-AR" sz="43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772816"/>
            <a:ext cx="8003232" cy="4381947"/>
          </a:xfrm>
          <a:solidFill>
            <a:srgbClr val="FFCCFF"/>
          </a:solidFill>
          <a:ln>
            <a:solidFill>
              <a:srgbClr val="00B050"/>
            </a:solidFill>
          </a:ln>
        </p:spPr>
        <p:txBody>
          <a:bodyPr>
            <a:normAutofit lnSpcReduction="10000"/>
          </a:bodyPr>
          <a:lstStyle/>
          <a:p>
            <a:pPr marL="457200" indent="-457200" algn="just">
              <a:buFontTx/>
              <a:buChar char="-"/>
            </a:pPr>
            <a:r>
              <a:rPr lang="es-AR" sz="3200" dirty="0">
                <a:latin typeface="Arial Black" panose="020B0A04020102020204" pitchFamily="34" charset="0"/>
              </a:rPr>
              <a:t>PRÉSTAMO O CRÉDITO.-</a:t>
            </a:r>
          </a:p>
          <a:p>
            <a:pPr marL="457200" indent="-457200" algn="just">
              <a:buFontTx/>
              <a:buChar char="-"/>
            </a:pPr>
            <a:r>
              <a:rPr lang="es-AR" sz="3200" dirty="0">
                <a:latin typeface="Arial Black" panose="020B0A04020102020204" pitchFamily="34" charset="0"/>
              </a:rPr>
              <a:t>VIVIENDA HABITUAL.-</a:t>
            </a:r>
          </a:p>
          <a:p>
            <a:pPr marL="457200" indent="-457200" algn="just">
              <a:buFontTx/>
              <a:buChar char="-"/>
            </a:pPr>
            <a:r>
              <a:rPr lang="es-AR" sz="3200" dirty="0">
                <a:latin typeface="Arial Black" panose="020B0A04020102020204" pitchFamily="34" charset="0"/>
              </a:rPr>
              <a:t>PERSONAS MAYORES.-</a:t>
            </a:r>
          </a:p>
          <a:p>
            <a:pPr marL="457200" indent="-457200" algn="just">
              <a:buFontTx/>
              <a:buChar char="-"/>
            </a:pPr>
            <a:r>
              <a:rPr lang="es-AR" sz="3200" dirty="0">
                <a:latin typeface="Arial Black" panose="020B0A04020102020204" pitchFamily="34" charset="0"/>
              </a:rPr>
              <a:t>DEPENDIENTES.-</a:t>
            </a:r>
          </a:p>
          <a:p>
            <a:pPr marL="457200" indent="-457200" algn="just">
              <a:buFontTx/>
              <a:buChar char="-"/>
            </a:pPr>
            <a:r>
              <a:rPr lang="es-AR" sz="3200" dirty="0">
                <a:latin typeface="Arial Black" panose="020B0A04020102020204" pitchFamily="34" charset="0"/>
              </a:rPr>
              <a:t>DISCAPACES.-</a:t>
            </a:r>
          </a:p>
          <a:p>
            <a:pPr marL="457200" indent="-457200" algn="just">
              <a:buFontTx/>
              <a:buChar char="-"/>
            </a:pPr>
            <a:r>
              <a:rPr lang="es-AR" sz="3200" dirty="0">
                <a:latin typeface="Arial Black" panose="020B0A04020102020204" pitchFamily="34" charset="0"/>
              </a:rPr>
              <a:t>HEREDEROS.-</a:t>
            </a:r>
          </a:p>
          <a:p>
            <a:pPr marL="457200" indent="-457200" algn="just">
              <a:buFontTx/>
              <a:buChar char="-"/>
            </a:pPr>
            <a:r>
              <a:rPr lang="es-AR" sz="3200" dirty="0">
                <a:latin typeface="Arial Black" panose="020B0A04020102020204" pitchFamily="34" charset="0"/>
              </a:rPr>
              <a:t>INGRESOS COMPLEMENTARIOS.-</a:t>
            </a:r>
          </a:p>
          <a:p>
            <a:pPr marL="0" indent="0" algn="just"/>
            <a:endParaRPr lang="es-AR" sz="3200" dirty="0">
              <a:latin typeface="Arial Black" panose="020B0A04020102020204" pitchFamily="34" charset="0"/>
            </a:endParaRPr>
          </a:p>
          <a:p>
            <a:pPr marL="457200" indent="-457200" algn="just">
              <a:buFontTx/>
              <a:buChar char="-"/>
            </a:pPr>
            <a:endParaRPr lang="es-AR" sz="3200" dirty="0">
              <a:latin typeface="Arial Black" panose="020B0A04020102020204" pitchFamily="34" charset="0"/>
            </a:endParaRPr>
          </a:p>
          <a:p>
            <a:pPr marL="457200" indent="-457200" algn="just">
              <a:buFontTx/>
              <a:buChar char="-"/>
            </a:pPr>
            <a:endParaRPr lang="es-AR" sz="3200" dirty="0">
              <a:latin typeface="Arial Black" panose="020B0A04020102020204" pitchFamily="34" charset="0"/>
            </a:endParaRPr>
          </a:p>
          <a:p>
            <a:pPr marL="457200" indent="-457200" algn="just">
              <a:buFontTx/>
              <a:buChar char="-"/>
            </a:pPr>
            <a:endParaRPr lang="es-AR" sz="3200" dirty="0">
              <a:latin typeface="Arial Black" panose="020B0A04020102020204" pitchFamily="34" charset="0"/>
            </a:endParaRPr>
          </a:p>
          <a:p>
            <a:pPr marL="457200" indent="-457200" algn="just">
              <a:buFontTx/>
              <a:buChar char="-"/>
            </a:pPr>
            <a:endParaRPr lang="es-AR" sz="3200" dirty="0">
              <a:latin typeface="Arial Black" panose="020B0A04020102020204" pitchFamily="34" charset="0"/>
            </a:endParaRPr>
          </a:p>
          <a:p>
            <a:pPr marL="457200" indent="-457200" algn="just">
              <a:buFontTx/>
              <a:buChar char="-"/>
            </a:pPr>
            <a:endParaRPr lang="es-AR" sz="3200" dirty="0">
              <a:latin typeface="Arial Black" panose="020B0A040201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-3921314" y="-851416"/>
            <a:ext cx="3499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/>
              <a:t>PARTES CONTRATANTES: DEUDOR</a:t>
            </a:r>
            <a:endParaRPr lang="es-AR" dirty="0"/>
          </a:p>
        </p:txBody>
      </p:sp>
      <p:pic>
        <p:nvPicPr>
          <p:cNvPr id="1028" name="Picture 4" descr="Descarga gratuita de Hipoteca Inversa, Casa, Valor Imágen de Png">
            <a:extLst>
              <a:ext uri="{FF2B5EF4-FFF2-40B4-BE49-F238E27FC236}">
                <a16:creationId xmlns:a16="http://schemas.microsoft.com/office/drawing/2014/main" id="{F8250A57-A1DE-4BAF-A877-575211FD43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6328" y="3284984"/>
            <a:ext cx="2480472" cy="2204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7457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prism isContent="1" isInverted="1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404664"/>
            <a:ext cx="8424936" cy="6120680"/>
          </a:xfrm>
          <a:solidFill>
            <a:srgbClr val="FFC000"/>
          </a:solidFill>
        </p:spPr>
        <p:txBody>
          <a:bodyPr>
            <a:normAutofit fontScale="92500" lnSpcReduction="20000"/>
          </a:bodyPr>
          <a:lstStyle/>
          <a:p>
            <a:r>
              <a:rPr lang="es-A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</a:t>
            </a:r>
            <a:endParaRPr lang="es-AR" sz="4000" dirty="0">
              <a:latin typeface="Arial Black" panose="020B0A04020102020204" pitchFamily="34" charset="0"/>
              <a:cs typeface="Arial" pitchFamily="34" charset="0"/>
            </a:endParaRPr>
          </a:p>
          <a:p>
            <a:pPr marL="571500" indent="-571500" algn="ctr">
              <a:buFont typeface="Wingdings" panose="05000000000000000000" pitchFamily="2" charset="2"/>
              <a:buChar char="q"/>
            </a:pPr>
            <a:r>
              <a:rPr lang="es-ES" sz="4000" dirty="0">
                <a:latin typeface="Arial Black" panose="020B0A04020102020204" pitchFamily="34" charset="0"/>
                <a:cs typeface="Arial" pitchFamily="34" charset="0"/>
              </a:rPr>
              <a:t>CAPITAL UNICO O LUMP SUM (PAGO GLOBAL)</a:t>
            </a:r>
          </a:p>
          <a:p>
            <a:pPr marL="0" indent="0"/>
            <a:endParaRPr lang="es-ES" sz="4000" dirty="0">
              <a:latin typeface="Arial Black" panose="020B0A04020102020204" pitchFamily="34" charset="0"/>
              <a:cs typeface="Arial" pitchFamily="34" charset="0"/>
            </a:endParaRPr>
          </a:p>
          <a:p>
            <a:pPr marL="571500" indent="-571500" algn="ctr">
              <a:buFont typeface="Wingdings" panose="05000000000000000000" pitchFamily="2" charset="2"/>
              <a:buChar char="q"/>
            </a:pPr>
            <a:r>
              <a:rPr lang="es-ES" sz="4000" dirty="0">
                <a:latin typeface="Arial Black" panose="020B0A04020102020204" pitchFamily="34" charset="0"/>
                <a:cs typeface="Arial" pitchFamily="34" charset="0"/>
              </a:rPr>
              <a:t>HIPOTECA INVERSA TEMPORAL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endParaRPr lang="es-ES" sz="4000" dirty="0">
              <a:latin typeface="Arial Black" panose="020B0A04020102020204" pitchFamily="34" charset="0"/>
              <a:cs typeface="Arial" pitchFamily="34" charset="0"/>
            </a:endParaRPr>
          </a:p>
          <a:p>
            <a:pPr marL="571500" indent="-571500" algn="ctr">
              <a:buFont typeface="Wingdings" panose="05000000000000000000" pitchFamily="2" charset="2"/>
              <a:buChar char="q"/>
            </a:pPr>
            <a:r>
              <a:rPr lang="es-ES" sz="4000" dirty="0">
                <a:latin typeface="Arial Black" panose="020B0A04020102020204" pitchFamily="34" charset="0"/>
                <a:cs typeface="Arial" pitchFamily="34" charset="0"/>
              </a:rPr>
              <a:t>HIPOTECA INVERSA VITALICIA (se complementa con un SEGURO DE RENTA VITALICIA)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endParaRPr lang="es-ES" sz="4000" dirty="0">
              <a:latin typeface="Arial Black" panose="020B0A04020102020204" pitchFamily="34" charset="0"/>
              <a:cs typeface="Arial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q"/>
            </a:pPr>
            <a:endParaRPr lang="es-ES" sz="4000" dirty="0">
              <a:latin typeface="Arial Black" panose="020B0A04020102020204" pitchFamily="34" charset="0"/>
              <a:cs typeface="Arial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q"/>
            </a:pPr>
            <a:endParaRPr lang="es-AR" sz="4000" dirty="0">
              <a:latin typeface="Arial Black" panose="020B0A040201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471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prism isContent="1" isInverted="1"/>
      </p:transition>
    </mc:Choice>
    <mc:Fallback xmlns="">
      <p:transition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0"/>
            <a:ext cx="7520940" cy="1268760"/>
          </a:xfrm>
          <a:solidFill>
            <a:srgbClr val="66FF99"/>
          </a:solidFill>
        </p:spPr>
        <p:txBody>
          <a:bodyPr/>
          <a:lstStyle/>
          <a:p>
            <a:pPr algn="ctr"/>
            <a:r>
              <a:rPr lang="es-ES" sz="4000" b="1" dirty="0">
                <a:latin typeface="Arial Black" panose="020B0A04020102020204" pitchFamily="34" charset="0"/>
              </a:rPr>
              <a:t>EXIGIBILIDAD DEL CREDITO.-</a:t>
            </a:r>
            <a:endParaRPr lang="es-AR" sz="4000" b="1" dirty="0">
              <a:latin typeface="Arial Black" panose="020B0A040201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22960" y="1268760"/>
            <a:ext cx="7520940" cy="5589240"/>
          </a:xfrm>
          <a:solidFill>
            <a:srgbClr val="FF3300"/>
          </a:solidFill>
        </p:spPr>
        <p:txBody>
          <a:bodyPr>
            <a:normAutofit/>
          </a:bodyPr>
          <a:lstStyle/>
          <a:p>
            <a:r>
              <a:rPr lang="es-AR" cap="all" dirty="0"/>
              <a:t>     </a:t>
            </a:r>
          </a:p>
          <a:p>
            <a:r>
              <a:rPr lang="es-AR" sz="3200" cap="all" dirty="0">
                <a:latin typeface="Arial Black" panose="020B0A04020102020204" pitchFamily="34" charset="0"/>
              </a:rPr>
              <a:t>  </a:t>
            </a:r>
            <a:r>
              <a:rPr lang="es-AR" sz="4000" cap="all" dirty="0">
                <a:latin typeface="Arial Black" panose="020B0A04020102020204" pitchFamily="34" charset="0"/>
              </a:rPr>
              <a:t>la deuda solo será exigible por el acreedor y la garantía ejecutable cuando fallezca el prestatario o el último de los beneficiarios.</a:t>
            </a:r>
            <a:endParaRPr lang="es-AR" sz="4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511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prism isContent="1" isInverted="1"/>
      </p:transition>
    </mc:Choice>
    <mc:Fallback xmlns="">
      <p:transition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5700" y="144016"/>
            <a:ext cx="7520940" cy="1628800"/>
          </a:xfrm>
          <a:solidFill>
            <a:srgbClr val="00FFFF"/>
          </a:solidFill>
        </p:spPr>
        <p:txBody>
          <a:bodyPr/>
          <a:lstStyle/>
          <a:p>
            <a:pPr algn="ctr"/>
            <a:r>
              <a:rPr lang="es-E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VENCIMIENTO ANTICIPADO:</a:t>
            </a:r>
            <a:endParaRPr lang="es-AR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15700" y="1772816"/>
            <a:ext cx="7520940" cy="5085184"/>
          </a:xfrm>
          <a:solidFill>
            <a:srgbClr val="FFFF00"/>
          </a:solidFill>
        </p:spPr>
        <p:txBody>
          <a:bodyPr>
            <a:normAutofit fontScale="25000" lnSpcReduction="20000"/>
          </a:bodyPr>
          <a:lstStyle/>
          <a:p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s-ES" sz="67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ES" sz="1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0" dirty="0">
                <a:latin typeface="Arial" panose="020B0604020202020204" pitchFamily="34" charset="0"/>
                <a:cs typeface="Arial" panose="020B0604020202020204" pitchFamily="34" charset="0"/>
              </a:rPr>
              <a:t>SE DA CUANDO EL INMUEBLE HA SIDO TRANSMITIDO VOLUNTARIAMENTE POR EL DEUDOR, SALVO QUE SE PROCEDA A LA </a:t>
            </a:r>
            <a:r>
              <a:rPr lang="es-ES" sz="16000" u="sng" dirty="0">
                <a:latin typeface="Arial" panose="020B0604020202020204" pitchFamily="34" charset="0"/>
                <a:cs typeface="Arial" panose="020B0604020202020204" pitchFamily="34" charset="0"/>
              </a:rPr>
              <a:t>SUSTITUCIÓN DE LA </a:t>
            </a:r>
          </a:p>
          <a:p>
            <a:r>
              <a:rPr lang="es-ES" sz="16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ES" sz="16000" u="sng" dirty="0">
                <a:latin typeface="Arial" panose="020B0604020202020204" pitchFamily="34" charset="0"/>
                <a:cs typeface="Arial" panose="020B0604020202020204" pitchFamily="34" charset="0"/>
              </a:rPr>
              <a:t>GARANTÍA DE MANERA </a:t>
            </a:r>
          </a:p>
          <a:p>
            <a:r>
              <a:rPr lang="es-ES" sz="16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ES" sz="16000" u="sng" dirty="0">
                <a:latin typeface="Arial" panose="020B0604020202020204" pitchFamily="34" charset="0"/>
                <a:cs typeface="Arial" panose="020B0604020202020204" pitchFamily="34" charset="0"/>
              </a:rPr>
              <a:t>SUFICIENTE.-</a:t>
            </a:r>
            <a:endParaRPr lang="es-AR" sz="160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1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60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es-AR" sz="160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671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prism isContent="1" isInverted="1"/>
      </p:transition>
    </mc:Choice>
    <mc:Fallback xmlns="">
      <p:transition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404664"/>
            <a:ext cx="8424936" cy="612068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s-A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</a:t>
            </a:r>
            <a:r>
              <a:rPr lang="es-AR" sz="4000" dirty="0">
                <a:latin typeface="Arial" pitchFamily="34" charset="0"/>
                <a:cs typeface="Arial" pitchFamily="34" charset="0"/>
              </a:rPr>
              <a:t> - </a:t>
            </a:r>
            <a:r>
              <a:rPr lang="es-AR" sz="4000" dirty="0">
                <a:latin typeface="Arial Black" panose="020B0A04020102020204" pitchFamily="34" charset="0"/>
                <a:cs typeface="Arial" pitchFamily="34" charset="0"/>
              </a:rPr>
              <a:t>LA GARANTÍA DEBE:</a:t>
            </a:r>
          </a:p>
          <a:p>
            <a:r>
              <a:rPr lang="es-AR" sz="4000" dirty="0">
                <a:latin typeface="Arial" pitchFamily="34" charset="0"/>
                <a:cs typeface="Arial" pitchFamily="34" charset="0"/>
              </a:rPr>
              <a:t>   </a:t>
            </a:r>
            <a:endParaRPr lang="es-AR" sz="4000" dirty="0">
              <a:latin typeface="Arial Black" panose="020B0A04020102020204" pitchFamily="34" charset="0"/>
              <a:cs typeface="Arial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s-ES" sz="4000" dirty="0">
                <a:latin typeface="Arial Black" panose="020B0A04020102020204" pitchFamily="34" charset="0"/>
                <a:cs typeface="Arial" pitchFamily="34" charset="0"/>
              </a:rPr>
              <a:t>SER DE SIMILAR VALOR Y CARACTERÍSTICAS DEL INMUEBLE ANTERIOR.-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s-ES" sz="4000" dirty="0">
                <a:latin typeface="Arial Black" panose="020B0A04020102020204" pitchFamily="34" charset="0"/>
                <a:cs typeface="Arial" pitchFamily="34" charset="0"/>
              </a:rPr>
              <a:t>QUE SATISFAGA AL ACREEDOR.-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s-ES" sz="4000" dirty="0">
                <a:latin typeface="Arial Black" panose="020B0A04020102020204" pitchFamily="34" charset="0"/>
                <a:cs typeface="Arial" pitchFamily="34" charset="0"/>
              </a:rPr>
              <a:t>CONSTITUIRSE EN VIVIENDA HABITUAL.-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endParaRPr lang="es-AR" sz="4000" dirty="0">
              <a:latin typeface="Arial Black" panose="020B0A040201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004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prism isContent="1" isInverted="1"/>
      </p:transition>
    </mc:Choice>
    <mc:Fallback xmlns="">
      <p:transition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404664"/>
            <a:ext cx="8424936" cy="6120680"/>
          </a:xfrm>
          <a:solidFill>
            <a:srgbClr val="66FF99"/>
          </a:solidFill>
        </p:spPr>
        <p:txBody>
          <a:bodyPr>
            <a:normAutofit fontScale="92500" lnSpcReduction="10000"/>
          </a:bodyPr>
          <a:lstStyle/>
          <a:p>
            <a:r>
              <a:rPr lang="es-A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</a:t>
            </a:r>
            <a:r>
              <a:rPr lang="es-AR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OBLIGACIÓN DEL PAGO DEL </a:t>
            </a:r>
          </a:p>
          <a:p>
            <a:r>
              <a:rPr lang="es-AR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</a:t>
            </a:r>
            <a:r>
              <a:rPr lang="es-AR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CRÉDITO: DOS OPCIONES.-</a:t>
            </a:r>
          </a:p>
          <a:p>
            <a:endParaRPr lang="es-AR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s-AR" sz="4000" dirty="0">
                <a:latin typeface="Arial" pitchFamily="34" charset="0"/>
                <a:cs typeface="Arial" pitchFamily="34" charset="0"/>
              </a:rPr>
              <a:t>   - </a:t>
            </a:r>
            <a:r>
              <a:rPr lang="es-AR" sz="4000" dirty="0">
                <a:latin typeface="Arial Black" panose="020B0A04020102020204" pitchFamily="34" charset="0"/>
                <a:cs typeface="Arial" pitchFamily="34" charset="0"/>
              </a:rPr>
              <a:t>QUE LOS HEREDEROS   </a:t>
            </a:r>
          </a:p>
          <a:p>
            <a:r>
              <a:rPr lang="es-AR" sz="4000" dirty="0">
                <a:latin typeface="Arial Black" panose="020B0A04020102020204" pitchFamily="34" charset="0"/>
                <a:cs typeface="Arial" pitchFamily="34" charset="0"/>
              </a:rPr>
              <a:t>    CANCELEN EL PRÉSTAMO.-</a:t>
            </a:r>
          </a:p>
          <a:p>
            <a:endParaRPr lang="es-AR" sz="4000" dirty="0">
              <a:latin typeface="Arial Black" panose="020B0A04020102020204" pitchFamily="34" charset="0"/>
              <a:cs typeface="Arial" pitchFamily="34" charset="0"/>
            </a:endParaRPr>
          </a:p>
          <a:p>
            <a:r>
              <a:rPr lang="es-ES" sz="4000" dirty="0">
                <a:latin typeface="Arial Black" panose="020B0A04020102020204" pitchFamily="34" charset="0"/>
                <a:cs typeface="Arial" pitchFamily="34" charset="0"/>
              </a:rPr>
              <a:t>   - QUE LOS HEREDEROS NO   </a:t>
            </a:r>
          </a:p>
          <a:p>
            <a:r>
              <a:rPr lang="es-ES" sz="4000" dirty="0">
                <a:latin typeface="Arial Black" panose="020B0A04020102020204" pitchFamily="34" charset="0"/>
                <a:cs typeface="Arial" pitchFamily="34" charset="0"/>
              </a:rPr>
              <a:t>     QUIERAN O NO PUEDAN    </a:t>
            </a:r>
          </a:p>
          <a:p>
            <a:r>
              <a:rPr lang="es-ES" sz="4000" dirty="0">
                <a:latin typeface="Arial Black" panose="020B0A04020102020204" pitchFamily="34" charset="0"/>
                <a:cs typeface="Arial" pitchFamily="34" charset="0"/>
              </a:rPr>
              <a:t>     CANCELAR EL CRÉDITO   </a:t>
            </a:r>
          </a:p>
          <a:p>
            <a:r>
              <a:rPr lang="es-ES" sz="4000" dirty="0">
                <a:latin typeface="Arial Black" panose="020B0A04020102020204" pitchFamily="34" charset="0"/>
                <a:cs typeface="Arial" pitchFamily="34" charset="0"/>
              </a:rPr>
              <a:t>     HIPOTECARIO.-</a:t>
            </a:r>
            <a:endParaRPr lang="es-AR" sz="2000" b="1" dirty="0">
              <a:latin typeface="Arial Black" panose="020B0A040201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903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prism isContent="1" isInverted="1"/>
      </p:transition>
    </mc:Choice>
    <mc:Fallback xmlns="">
      <p:transition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404664"/>
            <a:ext cx="8424936" cy="6120680"/>
          </a:xfrm>
          <a:solidFill>
            <a:srgbClr val="FF0066"/>
          </a:solidFill>
        </p:spPr>
        <p:txBody>
          <a:bodyPr>
            <a:normAutofit/>
          </a:bodyPr>
          <a:lstStyle/>
          <a:p>
            <a:r>
              <a:rPr lang="es-A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</a:t>
            </a:r>
            <a:r>
              <a:rPr lang="es-AR" sz="4000" dirty="0">
                <a:latin typeface="Arial" pitchFamily="34" charset="0"/>
                <a:cs typeface="Arial" pitchFamily="34" charset="0"/>
              </a:rPr>
              <a:t> - </a:t>
            </a:r>
            <a:r>
              <a:rPr lang="es-AR" sz="4000" dirty="0">
                <a:latin typeface="Arial Black" panose="020B0A04020102020204" pitchFamily="34" charset="0"/>
                <a:cs typeface="Arial" pitchFamily="34" charset="0"/>
              </a:rPr>
              <a:t>QUE LOS HEREDEROS   </a:t>
            </a:r>
          </a:p>
          <a:p>
            <a:r>
              <a:rPr lang="es-AR" sz="4000" dirty="0">
                <a:latin typeface="Arial Black" panose="020B0A04020102020204" pitchFamily="34" charset="0"/>
                <a:cs typeface="Arial" pitchFamily="34" charset="0"/>
              </a:rPr>
              <a:t>    CANCELEN EL PRÉSTAMO:</a:t>
            </a:r>
          </a:p>
          <a:p>
            <a:endParaRPr lang="es-AR" sz="4000" dirty="0">
              <a:latin typeface="Arial Black" panose="020B0A04020102020204" pitchFamily="34" charset="0"/>
              <a:cs typeface="Arial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s-ES" sz="4000" dirty="0">
                <a:latin typeface="Arial Black" panose="020B0A04020102020204" pitchFamily="34" charset="0"/>
                <a:cs typeface="Arial" pitchFamily="34" charset="0"/>
              </a:rPr>
              <a:t>USO DE FONDOS PROPIOS DE LOS HEREDEROS.-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s-ES" sz="4000" dirty="0">
                <a:latin typeface="Arial Black" panose="020B0A04020102020204" pitchFamily="34" charset="0"/>
                <a:cs typeface="Arial" pitchFamily="34" charset="0"/>
              </a:rPr>
              <a:t>REFINANCIACIÓN DE LA </a:t>
            </a:r>
          </a:p>
          <a:p>
            <a:pPr marL="0" indent="0"/>
            <a:r>
              <a:rPr lang="es-ES" sz="4000" dirty="0">
                <a:latin typeface="Arial Black" panose="020B0A04020102020204" pitchFamily="34" charset="0"/>
                <a:cs typeface="Arial" pitchFamily="34" charset="0"/>
              </a:rPr>
              <a:t>    DEUDA.- 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s-ES" sz="4000" dirty="0">
                <a:latin typeface="Arial Black" panose="020B0A04020102020204" pitchFamily="34" charset="0"/>
                <a:cs typeface="Arial" pitchFamily="34" charset="0"/>
              </a:rPr>
              <a:t>VENTA DEL INMUEBLE.-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endParaRPr lang="es-AR" sz="4000" dirty="0">
              <a:latin typeface="Arial Black" panose="020B0A040201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089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prism isContent="1" isInverted="1"/>
      </p:transition>
    </mc:Choice>
    <mc:Fallback xmlns="">
      <p:transition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  <a:solidFill>
            <a:srgbClr val="FF66CC"/>
          </a:solidFill>
          <a:ln>
            <a:solidFill>
              <a:srgbClr val="CC66FF"/>
            </a:solidFill>
          </a:ln>
        </p:spPr>
        <p:txBody>
          <a:bodyPr>
            <a:noAutofit/>
          </a:bodyPr>
          <a:lstStyle/>
          <a:p>
            <a:pPr algn="ctr"/>
            <a:r>
              <a:rPr lang="es-AR" sz="3600" dirty="0">
                <a:latin typeface="Arial Black" panose="020B0A04020102020204" pitchFamily="34" charset="0"/>
              </a:rPr>
              <a:t>LEGADO DE LA VIVIENDA HIPOTECADA.-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1043608"/>
            <a:ext cx="8301608" cy="5553744"/>
          </a:xfrm>
          <a:solidFill>
            <a:schemeClr val="accent3"/>
          </a:solidFill>
        </p:spPr>
        <p:txBody>
          <a:bodyPr>
            <a:noAutofit/>
          </a:bodyPr>
          <a:lstStyle/>
          <a:p>
            <a:r>
              <a:rPr lang="es-AR" sz="3600" dirty="0"/>
              <a:t> - </a:t>
            </a:r>
            <a:r>
              <a:rPr lang="es-AR" sz="3200" dirty="0">
                <a:latin typeface="Arial Black" panose="020B0A04020102020204" pitchFamily="34" charset="0"/>
              </a:rPr>
              <a:t>EL PAGO DE LA DEUDA </a:t>
            </a:r>
          </a:p>
          <a:p>
            <a:r>
              <a:rPr lang="es-AR" sz="3200" dirty="0">
                <a:latin typeface="Arial Black" panose="020B0A04020102020204" pitchFamily="34" charset="0"/>
              </a:rPr>
              <a:t>   CORRESPONDE    </a:t>
            </a:r>
          </a:p>
          <a:p>
            <a:r>
              <a:rPr lang="es-AR" sz="3200" dirty="0">
                <a:latin typeface="Arial Black" panose="020B0A04020102020204" pitchFamily="34" charset="0"/>
              </a:rPr>
              <a:t>    AL HEREDERO (ART. 867 C.C).-</a:t>
            </a:r>
          </a:p>
          <a:p>
            <a:r>
              <a:rPr lang="es-ES" sz="3200" dirty="0">
                <a:latin typeface="Arial Black" panose="020B0A04020102020204" pitchFamily="34" charset="0"/>
              </a:rPr>
              <a:t>   </a:t>
            </a:r>
          </a:p>
          <a:p>
            <a:r>
              <a:rPr lang="es-ES" sz="3200" dirty="0">
                <a:latin typeface="Arial Black" panose="020B0A04020102020204" pitchFamily="34" charset="0"/>
              </a:rPr>
              <a:t> - </a:t>
            </a:r>
            <a:r>
              <a:rPr lang="es-AR" sz="3200" dirty="0">
                <a:latin typeface="Arial Black" panose="020B0A04020102020204" pitchFamily="34" charset="0"/>
              </a:rPr>
              <a:t>CORRESPONDERÁ AL </a:t>
            </a:r>
          </a:p>
          <a:p>
            <a:r>
              <a:rPr lang="es-AR" sz="3200" dirty="0">
                <a:latin typeface="Arial Black" panose="020B0A04020102020204" pitchFamily="34" charset="0"/>
              </a:rPr>
              <a:t>   LEGATARIO, CUANDO EL </a:t>
            </a:r>
          </a:p>
          <a:p>
            <a:r>
              <a:rPr lang="es-AR" sz="3200" dirty="0">
                <a:latin typeface="Arial Black" panose="020B0A04020102020204" pitchFamily="34" charset="0"/>
              </a:rPr>
              <a:t>   TESTADOR IMPUSO COMO   </a:t>
            </a:r>
          </a:p>
          <a:p>
            <a:r>
              <a:rPr lang="es-AR" sz="3200" dirty="0">
                <a:latin typeface="Arial Black" panose="020B0A04020102020204" pitchFamily="34" charset="0"/>
              </a:rPr>
              <a:t>   CONDICIÓN DEL LEGADO, EL  </a:t>
            </a:r>
          </a:p>
          <a:p>
            <a:r>
              <a:rPr lang="es-AR" sz="3200" dirty="0">
                <a:latin typeface="Arial Black" panose="020B0A04020102020204" pitchFamily="34" charset="0"/>
              </a:rPr>
              <a:t>   PAGO DE  LA DEUDA.-</a:t>
            </a:r>
            <a:endParaRPr lang="es-A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364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prism isContent="1" isInverted="1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0"/>
            <a:ext cx="8424936" cy="6525344"/>
          </a:xfrm>
          <a:solidFill>
            <a:srgbClr val="66FF99"/>
          </a:solidFill>
        </p:spPr>
        <p:txBody>
          <a:bodyPr>
            <a:normAutofit fontScale="92500" lnSpcReduction="10000"/>
          </a:bodyPr>
          <a:lstStyle/>
          <a:p>
            <a:r>
              <a:rPr lang="es-A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AR" sz="4000" dirty="0">
                <a:latin typeface="Arial" pitchFamily="34" charset="0"/>
                <a:cs typeface="Arial" pitchFamily="34" charset="0"/>
              </a:rPr>
              <a:t>- </a:t>
            </a:r>
            <a:r>
              <a:rPr lang="es-AR" sz="4000" dirty="0">
                <a:latin typeface="Arial Black" panose="020B0A04020102020204" pitchFamily="34" charset="0"/>
                <a:cs typeface="Arial" pitchFamily="34" charset="0"/>
              </a:rPr>
              <a:t>QUE LOS HEREDEROS  </a:t>
            </a:r>
          </a:p>
          <a:p>
            <a:r>
              <a:rPr lang="es-AR" sz="4000" dirty="0">
                <a:latin typeface="Arial Black" panose="020B0A04020102020204" pitchFamily="34" charset="0"/>
                <a:cs typeface="Arial" pitchFamily="34" charset="0"/>
              </a:rPr>
              <a:t>   NO QUIEREN CANCELAR EL   </a:t>
            </a:r>
          </a:p>
          <a:p>
            <a:r>
              <a:rPr lang="es-AR" sz="4000" dirty="0">
                <a:latin typeface="Arial Black" panose="020B0A04020102020204" pitchFamily="34" charset="0"/>
                <a:cs typeface="Arial" pitchFamily="34" charset="0"/>
              </a:rPr>
              <a:t>   PRÉSTAMO: 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s-ES" sz="4000" dirty="0">
                <a:latin typeface="Arial Black" panose="020B0A04020102020204" pitchFamily="34" charset="0"/>
                <a:cs typeface="Arial" pitchFamily="34" charset="0"/>
              </a:rPr>
              <a:t>EN ESTE CASO, LA ENTIDAD ACREEDORA PODRÁ EJECUTAR EL INMUEBLE Y COBRARSE LOS DÉBITOS VENCIDOS Y SUS INTERESES (PUDIENDO OBTENER RECOBRO HASTA DONDE ALCANCEN LOS BIENES DE LA HERENCIA).-</a:t>
            </a:r>
            <a:endParaRPr lang="es-AR" sz="4000" dirty="0">
              <a:latin typeface="Arial Black" panose="020B0A040201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938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prism isContent="1" isInverted="1"/>
      </p:transition>
    </mc:Choice>
    <mc:Fallback xmlns="">
      <p:transition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0"/>
            <a:ext cx="7520940" cy="1100628"/>
          </a:xfrm>
          <a:solidFill>
            <a:srgbClr val="FF5050"/>
          </a:solidFill>
        </p:spPr>
        <p:txBody>
          <a:bodyPr/>
          <a:lstStyle/>
          <a:p>
            <a:pPr algn="ctr"/>
            <a:r>
              <a:rPr lang="es-ES" sz="4000" dirty="0">
                <a:latin typeface="Arial Black" panose="020B0A04020102020204" pitchFamily="34" charset="0"/>
              </a:rPr>
              <a:t>ELEMENTOS FORMALES</a:t>
            </a:r>
            <a:endParaRPr lang="es-AR" sz="4000" dirty="0">
              <a:latin typeface="Arial Black" panose="020B0A040201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776644"/>
          </a:xfrm>
          <a:solidFill>
            <a:srgbClr val="FFFF00"/>
          </a:solidFill>
        </p:spPr>
        <p:txBody>
          <a:bodyPr>
            <a:normAutofit fontScale="70000" lnSpcReduction="20000"/>
          </a:bodyPr>
          <a:lstStyle/>
          <a:p>
            <a:r>
              <a:rPr lang="es-AR" sz="2400" cap="all" dirty="0">
                <a:latin typeface="Arial Black" panose="020B0A04020102020204" pitchFamily="34" charset="0"/>
              </a:rPr>
              <a:t>   </a:t>
            </a:r>
          </a:p>
          <a:p>
            <a:r>
              <a:rPr lang="es-ES" sz="2400" cap="all" dirty="0">
                <a:latin typeface="Arial Black" panose="020B0A04020102020204" pitchFamily="34" charset="0"/>
              </a:rPr>
              <a:t>  </a:t>
            </a:r>
            <a:r>
              <a:rPr lang="es-AR" sz="5100" cap="all" dirty="0">
                <a:latin typeface="Arial Black" panose="020B0A04020102020204" pitchFamily="34" charset="0"/>
              </a:rPr>
              <a:t> </a:t>
            </a:r>
            <a:r>
              <a:rPr lang="es-AR" sz="5200" cap="all" dirty="0">
                <a:latin typeface="Arial Black" panose="020B0A04020102020204" pitchFamily="34" charset="0"/>
              </a:rPr>
              <a:t>DEBE FORMALIZARSE POR ESCRITURA PÚBLICA E INSCRIBIRSE EN EL REGISTRO DE LA PROPIEDAD INMUEBLE Y GOZA DE BENEFIcios fiscales y arancelarios.-</a:t>
            </a:r>
            <a:endParaRPr lang="es-AR" sz="5200" dirty="0">
              <a:latin typeface="Arial Black" panose="020B0A04020102020204" pitchFamily="34" charset="0"/>
            </a:endParaRPr>
          </a:p>
          <a:p>
            <a:r>
              <a:rPr lang="es-AR" sz="5200" cap="all" dirty="0"/>
              <a:t> </a:t>
            </a:r>
            <a:endParaRPr lang="es-AR" sz="5200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758867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prism isContent="1" isInverted="1"/>
      </p:transition>
    </mc:Choice>
    <mc:Fallback xmlns="">
      <p:transition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404664"/>
            <a:ext cx="8424936" cy="6120680"/>
          </a:xfrm>
          <a:solidFill>
            <a:srgbClr val="00FFFF"/>
          </a:solidFill>
        </p:spPr>
        <p:txBody>
          <a:bodyPr>
            <a:normAutofit fontScale="85000" lnSpcReduction="10000"/>
          </a:bodyPr>
          <a:lstStyle/>
          <a:p>
            <a:pPr marL="0" indent="0" algn="just"/>
            <a:endParaRPr lang="es-AR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71500" indent="-571500" algn="just">
              <a:buFontTx/>
              <a:buChar char="-"/>
            </a:pPr>
            <a:r>
              <a:rPr lang="es-AR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IMPUESTO A LOS ACTOS JURIDI-</a:t>
            </a:r>
          </a:p>
          <a:p>
            <a:pPr marL="571500" indent="-571500" algn="just">
              <a:buFontTx/>
              <a:buChar char="-"/>
            </a:pPr>
            <a:r>
              <a:rPr lang="es-AR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COS DOCUMENTADOS:</a:t>
            </a:r>
            <a:r>
              <a:rPr lang="es-AR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ESTÁ EXEN-TO.-</a:t>
            </a:r>
          </a:p>
          <a:p>
            <a:pPr marL="571500" indent="-571500">
              <a:buFontTx/>
              <a:buChar char="-"/>
            </a:pPr>
            <a: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ES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ARANCELES REGISTRALES:</a:t>
            </a:r>
            <a: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/>
            <a: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REDUCCION EN UN 90%.-</a:t>
            </a:r>
          </a:p>
          <a:p>
            <a:pPr marL="571500" indent="-571500">
              <a:buFontTx/>
              <a:buChar char="-"/>
            </a:pPr>
            <a:r>
              <a:rPr lang="es-ES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ARANCELES NOTARIALES:</a:t>
            </a:r>
            <a: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SE  </a:t>
            </a:r>
          </a:p>
          <a:p>
            <a:pPr marL="0" indent="0" algn="just"/>
            <a: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LO TRATA COMO “DOCUMENTO SIN   </a:t>
            </a:r>
          </a:p>
          <a:p>
            <a:pPr marL="0" indent="0" algn="just"/>
            <a: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CUANTÍA”.-</a:t>
            </a:r>
          </a:p>
          <a:p>
            <a:pPr marL="571500" indent="-571500">
              <a:buFontTx/>
              <a:buChar char="-"/>
            </a:pPr>
            <a: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ES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IRPF:</a:t>
            </a:r>
            <a: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LOS IMPORTES OBTENIDOS NO TRIBUTAN ESTE IMPUESTO.- </a:t>
            </a:r>
            <a:endParaRPr lang="es-AR" sz="4000" dirty="0">
              <a:latin typeface="Arial Black" panose="020B0A040201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566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prism isContent="1" isInverted="1"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es-AR" sz="4400" b="1" dirty="0"/>
              <a:t>HIPOTECA INVERSA:</a:t>
            </a:r>
            <a:endParaRPr lang="es-AR" sz="4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89268" y="1124744"/>
            <a:ext cx="7565464" cy="5616624"/>
          </a:xfrm>
          <a:solidFill>
            <a:srgbClr val="FF006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cross"/>
          </a:sp3d>
        </p:spPr>
        <p:txBody>
          <a:bodyPr>
            <a:normAutofit fontScale="62500" lnSpcReduction="20000"/>
          </a:bodyPr>
          <a:lstStyle/>
          <a:p>
            <a:pPr marL="571500" indent="-571500">
              <a:buFontTx/>
              <a:buChar char="-"/>
            </a:pPr>
            <a:endParaRPr lang="es-ES" sz="3600" dirty="0">
              <a:latin typeface="Arial Black" panose="020B0A04020102020204" pitchFamily="34" charset="0"/>
            </a:endParaRPr>
          </a:p>
          <a:p>
            <a:pPr marL="571500" indent="-571500">
              <a:buFontTx/>
              <a:buChar char="-"/>
            </a:pPr>
            <a:r>
              <a:rPr lang="es-ES" sz="3600" dirty="0">
                <a:latin typeface="Arial Black" panose="020B0A04020102020204" pitchFamily="34" charset="0"/>
              </a:rPr>
              <a:t>EL TÉRMINO “HIPOTECA</a:t>
            </a:r>
          </a:p>
          <a:p>
            <a:pPr marL="0" indent="0"/>
            <a:r>
              <a:rPr lang="es-ES" sz="3600" dirty="0">
                <a:latin typeface="Arial Black" panose="020B0A04020102020204" pitchFamily="34" charset="0"/>
              </a:rPr>
              <a:t>     INVERSA” PROVIENE DEL     </a:t>
            </a:r>
          </a:p>
          <a:p>
            <a:pPr marL="0" indent="0"/>
            <a:r>
              <a:rPr lang="es-ES" sz="3600" dirty="0">
                <a:latin typeface="Arial Black" panose="020B0A04020102020204" pitchFamily="34" charset="0"/>
              </a:rPr>
              <a:t>     DERECHO ANGLOSAJÓN    </a:t>
            </a:r>
          </a:p>
          <a:p>
            <a:pPr marL="0" indent="0"/>
            <a:r>
              <a:rPr lang="es-ES" sz="3600" dirty="0">
                <a:latin typeface="Arial Black" panose="020B0A04020102020204" pitchFamily="34" charset="0"/>
              </a:rPr>
              <a:t>    “REVERSE MORTGAGE”.-</a:t>
            </a:r>
          </a:p>
          <a:p>
            <a:pPr marL="0" indent="0"/>
            <a:endParaRPr lang="es-ES" sz="3600" dirty="0">
              <a:latin typeface="Arial Black" panose="020B0A04020102020204" pitchFamily="34" charset="0"/>
            </a:endParaRPr>
          </a:p>
          <a:p>
            <a:pPr marL="571500" indent="-571500">
              <a:buFontTx/>
              <a:buChar char="-"/>
            </a:pPr>
            <a:r>
              <a:rPr lang="es-ES" sz="3600" dirty="0">
                <a:latin typeface="Arial Black" panose="020B0A04020102020204" pitchFamily="34" charset="0"/>
              </a:rPr>
              <a:t>FUE REGULADA EN ESPAÑA, FRANCIA, ITALIA, PORTUGAL, CANADA, ESTADOS UNIDOS, JAPON, NUEVA ZELANDA, ENTRE OTROS.-</a:t>
            </a:r>
          </a:p>
          <a:p>
            <a:pPr marL="0" indent="0"/>
            <a:endParaRPr lang="es-ES" sz="3600" dirty="0">
              <a:latin typeface="Arial Black" panose="020B0A04020102020204" pitchFamily="34" charset="0"/>
            </a:endParaRPr>
          </a:p>
          <a:p>
            <a:pPr marL="571500" indent="-571500">
              <a:buFontTx/>
              <a:buChar char="-"/>
            </a:pPr>
            <a:r>
              <a:rPr lang="es-ES" sz="3600" dirty="0">
                <a:latin typeface="Arial Black" panose="020B0A04020102020204" pitchFamily="34" charset="0"/>
              </a:rPr>
              <a:t>FUE INCORPORADA EN ESPAÑA POR LA LEY 41/2007 EN SU DISPOSICIÓN ADICIONAL PRIMERA, QUE MODIFICÓ LA LEY 2/1981, DE REGULACION DEL MERCADO HIPOTECARIO.-</a:t>
            </a:r>
          </a:p>
          <a:p>
            <a:pPr>
              <a:buFontTx/>
              <a:buChar char="-"/>
            </a:pPr>
            <a:endParaRPr lang="es-ES" sz="3600" dirty="0">
              <a:latin typeface="Arial Black" panose="020B0A04020102020204" pitchFamily="34" charset="0"/>
            </a:endParaRPr>
          </a:p>
          <a:p>
            <a:pPr algn="just">
              <a:buFontTx/>
              <a:buChar char="-"/>
            </a:pPr>
            <a:endParaRPr lang="es-ES" sz="3600" dirty="0"/>
          </a:p>
        </p:txBody>
      </p:sp>
      <p:pic>
        <p:nvPicPr>
          <p:cNvPr id="2050" name="Picture 2" descr="5 Signs A Reverse Mortgage Is A Good Idea | My Decorative">
            <a:extLst>
              <a:ext uri="{FF2B5EF4-FFF2-40B4-BE49-F238E27FC236}">
                <a16:creationId xmlns:a16="http://schemas.microsoft.com/office/drawing/2014/main" id="{40277628-E36C-491D-8C40-1D6A483F2D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484785"/>
            <a:ext cx="2403351" cy="1951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3629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prism isContent="1" isInverted="1"/>
      </p:transition>
    </mc:Choice>
    <mc:Fallback xmlns="">
      <p:transition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260648"/>
            <a:ext cx="8424936" cy="6264696"/>
          </a:xfrm>
          <a:solidFill>
            <a:srgbClr val="FFC000"/>
          </a:solidFill>
        </p:spPr>
        <p:txBody>
          <a:bodyPr>
            <a:normAutofit fontScale="92500" lnSpcReduction="20000"/>
          </a:bodyPr>
          <a:lstStyle/>
          <a:p>
            <a:r>
              <a:rPr lang="es-A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</a:t>
            </a:r>
          </a:p>
          <a:p>
            <a:r>
              <a:rPr lang="es-AR" sz="4000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</a:t>
            </a:r>
            <a:r>
              <a:rPr lang="es-AR" sz="4400" cap="all" dirty="0">
                <a:latin typeface="Arial Black" panose="020B0A04020102020204" pitchFamily="34" charset="0"/>
              </a:rPr>
              <a:t>la Orden 2899, DE 28 de octubre de 2011 establece que SERÁ obligatoria la entrega de una Oferta Vinculante, así como la prestación de un servicio de asesoramiento INDEPENdiente y preVIO.-</a:t>
            </a:r>
            <a:endParaRPr lang="es-AR" sz="4400" dirty="0">
              <a:latin typeface="Arial Black" panose="020B0A04020102020204" pitchFamily="34" charset="0"/>
            </a:endParaRPr>
          </a:p>
          <a:p>
            <a:endParaRPr lang="es-AR" sz="4000" dirty="0">
              <a:latin typeface="Arial Black" panose="020B0A040201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639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prism isContent="1" isInverted="1"/>
      </p:transition>
    </mc:Choice>
    <mc:Fallback xmlns="">
      <p:transition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404664"/>
            <a:ext cx="8424936" cy="612068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s-A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endParaRPr lang="es-AR" sz="4000" dirty="0">
              <a:latin typeface="Arial Black" panose="020B0A04020102020204" pitchFamily="34" charset="0"/>
              <a:cs typeface="Arial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6271"/>
            <a:ext cx="9252520" cy="6093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220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prism isContent="1" isInverted="1"/>
      </p:transition>
    </mc:Choice>
    <mc:Fallback xmlns="">
      <p:transition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0"/>
            <a:ext cx="7520940" cy="1100628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algn="ctr"/>
            <a:r>
              <a:rPr lang="es-ES" sz="6000" dirty="0">
                <a:latin typeface="Arial Black" panose="020B0A04020102020204" pitchFamily="34" charset="0"/>
              </a:rPr>
              <a:t>Argentina:</a:t>
            </a:r>
            <a:endParaRPr lang="es-AR" sz="6000" dirty="0">
              <a:latin typeface="Arial Black" panose="020B0A040201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3568" y="1100628"/>
            <a:ext cx="7520940" cy="4776644"/>
          </a:xfrm>
          <a:solidFill>
            <a:schemeClr val="bg1"/>
          </a:solidFill>
        </p:spPr>
        <p:txBody>
          <a:bodyPr>
            <a:normAutofit fontScale="62500" lnSpcReduction="20000"/>
          </a:bodyPr>
          <a:lstStyle/>
          <a:p>
            <a:r>
              <a:rPr lang="es-AR" sz="2400" cap="all" dirty="0">
                <a:latin typeface="Arial Black" panose="020B0A04020102020204" pitchFamily="34" charset="0"/>
              </a:rPr>
              <a:t>   </a:t>
            </a:r>
          </a:p>
          <a:p>
            <a:r>
              <a:rPr lang="es-ES" sz="2400" cap="all" dirty="0">
                <a:latin typeface="Arial Black" panose="020B0A04020102020204" pitchFamily="34" charset="0"/>
              </a:rPr>
              <a:t>   </a:t>
            </a:r>
            <a:r>
              <a:rPr lang="es-AR" sz="5100" cap="all" dirty="0">
                <a:latin typeface="Arial Black" panose="020B0A04020102020204" pitchFamily="34" charset="0"/>
              </a:rPr>
              <a:t>- expediente 1158-d- 2022.-</a:t>
            </a:r>
          </a:p>
          <a:p>
            <a:r>
              <a:rPr lang="es-AR" sz="5100" cap="all" dirty="0">
                <a:latin typeface="Arial Black" panose="020B0A04020102020204" pitchFamily="34" charset="0"/>
              </a:rPr>
              <a:t>  “ley de hipoteca inversa para personas mayores”</a:t>
            </a:r>
          </a:p>
          <a:p>
            <a:r>
              <a:rPr lang="es-ES" sz="5100" cap="all" dirty="0">
                <a:latin typeface="Arial Black" panose="020B0A04020102020204" pitchFamily="34" charset="0"/>
              </a:rPr>
              <a:t>  - actualmente se   </a:t>
            </a:r>
          </a:p>
          <a:p>
            <a:r>
              <a:rPr lang="es-ES" sz="5100" cap="all" dirty="0">
                <a:latin typeface="Arial Black" panose="020B0A04020102020204" pitchFamily="34" charset="0"/>
              </a:rPr>
              <a:t>   encuentra en   </a:t>
            </a:r>
          </a:p>
          <a:p>
            <a:r>
              <a:rPr lang="es-ES" sz="5100" cap="all" dirty="0">
                <a:latin typeface="Arial Black" panose="020B0A04020102020204" pitchFamily="34" charset="0"/>
              </a:rPr>
              <a:t>   DOS comisiones de   </a:t>
            </a:r>
          </a:p>
          <a:p>
            <a:r>
              <a:rPr lang="es-ES" sz="5100" cap="all" dirty="0">
                <a:latin typeface="Arial Black" panose="020B0A04020102020204" pitchFamily="34" charset="0"/>
              </a:rPr>
              <a:t>   la cámara de   </a:t>
            </a:r>
          </a:p>
          <a:p>
            <a:r>
              <a:rPr lang="es-ES" sz="5100" cap="all" dirty="0">
                <a:latin typeface="Arial Black" panose="020B0A04020102020204" pitchFamily="34" charset="0"/>
              </a:rPr>
              <a:t>   diputados (FINANZAS Y LEGISLACIÓN GENERAL).-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875548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prism isContent="1" isInverted="1"/>
      </p:transition>
    </mc:Choice>
    <mc:Fallback xmlns="">
      <p:transition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0"/>
            <a:ext cx="7520940" cy="1100628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algn="ctr"/>
            <a:r>
              <a:rPr lang="es-ES" sz="6000" dirty="0">
                <a:latin typeface="Arial Black" panose="020B0A04020102020204" pitchFamily="34" charset="0"/>
              </a:rPr>
              <a:t>Proyecto:</a:t>
            </a:r>
            <a:endParaRPr lang="es-AR" sz="6000" dirty="0">
              <a:latin typeface="Arial Black" panose="020B0A040201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23528" y="1100628"/>
            <a:ext cx="8568952" cy="556873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25000" lnSpcReduction="20000"/>
          </a:bodyPr>
          <a:lstStyle/>
          <a:p>
            <a:r>
              <a:rPr lang="es-AR" sz="2400" cap="all" dirty="0">
                <a:latin typeface="Arial Black" panose="020B0A04020102020204" pitchFamily="34" charset="0"/>
              </a:rPr>
              <a:t>   </a:t>
            </a:r>
          </a:p>
          <a:p>
            <a:r>
              <a:rPr lang="es-ES" sz="2400" cap="all" dirty="0">
                <a:latin typeface="Arial Black" panose="020B0A04020102020204" pitchFamily="34" charset="0"/>
              </a:rPr>
              <a:t>   </a:t>
            </a:r>
            <a:r>
              <a:rPr lang="es-AR" sz="8800" cap="all" dirty="0">
                <a:latin typeface="Arial Black" panose="020B0A04020102020204" pitchFamily="34" charset="0"/>
              </a:rPr>
              <a:t>- </a:t>
            </a:r>
            <a:r>
              <a:rPr lang="es-AR" sz="8800" u="sng" cap="all" dirty="0">
                <a:latin typeface="Arial Black" panose="020B0A04020102020204" pitchFamily="34" charset="0"/>
              </a:rPr>
              <a:t>beneficiarios:</a:t>
            </a:r>
            <a:r>
              <a:rPr lang="es-AR" sz="8800" cap="all" dirty="0">
                <a:latin typeface="Arial Black" panose="020B0A04020102020204" pitchFamily="34" charset="0"/>
              </a:rPr>
              <a:t> jubilados y pensionados, </a:t>
            </a:r>
          </a:p>
          <a:p>
            <a:r>
              <a:rPr lang="es-AR" sz="8800" cap="all" dirty="0">
                <a:latin typeface="Arial Black" panose="020B0A04020102020204" pitchFamily="34" charset="0"/>
              </a:rPr>
              <a:t>   mayores a 70 años o discapaces.- tener inmuebles en argentina y ser su vivienda habitual.-</a:t>
            </a:r>
          </a:p>
          <a:p>
            <a:r>
              <a:rPr lang="es-AR" sz="8800" cap="all" dirty="0">
                <a:latin typeface="Arial Black" panose="020B0A04020102020204" pitchFamily="34" charset="0"/>
              </a:rPr>
              <a:t>    conservan el uso y la propiedad del inmueble.-</a:t>
            </a:r>
          </a:p>
          <a:p>
            <a:r>
              <a:rPr lang="es-ES" sz="8800" cap="all" dirty="0">
                <a:latin typeface="Arial Black" panose="020B0A04020102020204" pitchFamily="34" charset="0"/>
              </a:rPr>
              <a:t>  -</a:t>
            </a:r>
            <a:r>
              <a:rPr lang="es-ES" sz="8800" u="sng" cap="all" dirty="0">
                <a:latin typeface="Arial Black" panose="020B0A04020102020204" pitchFamily="34" charset="0"/>
              </a:rPr>
              <a:t>acreedores:</a:t>
            </a:r>
            <a:r>
              <a:rPr lang="es-ES" sz="8800" cap="all" dirty="0">
                <a:latin typeface="Arial Black" panose="020B0A04020102020204" pitchFamily="34" charset="0"/>
              </a:rPr>
              <a:t> entidades bancarias.-</a:t>
            </a:r>
          </a:p>
          <a:p>
            <a:r>
              <a:rPr lang="es-ES" sz="8800" cap="all" dirty="0">
                <a:latin typeface="Arial Black" panose="020B0A04020102020204" pitchFamily="34" charset="0"/>
              </a:rPr>
              <a:t>  - </a:t>
            </a:r>
            <a:r>
              <a:rPr lang="es-ES" sz="8800" u="sng" cap="all" dirty="0">
                <a:latin typeface="Arial Black" panose="020B0A04020102020204" pitchFamily="34" charset="0"/>
              </a:rPr>
              <a:t>disposiciones:</a:t>
            </a:r>
            <a:r>
              <a:rPr lang="es-ES" sz="8800" cap="all" dirty="0">
                <a:latin typeface="Arial Black" panose="020B0A04020102020204" pitchFamily="34" charset="0"/>
              </a:rPr>
              <a:t> cuotas iguales, mensuales y </a:t>
            </a:r>
          </a:p>
          <a:p>
            <a:r>
              <a:rPr lang="es-ES" sz="8800" cap="all" dirty="0">
                <a:latin typeface="Arial Black" panose="020B0A04020102020204" pitchFamily="34" charset="0"/>
              </a:rPr>
              <a:t>    periódicas.-</a:t>
            </a:r>
          </a:p>
          <a:p>
            <a:r>
              <a:rPr lang="es-ES" sz="8800" cap="all" dirty="0">
                <a:latin typeface="Arial Black" panose="020B0A04020102020204" pitchFamily="34" charset="0"/>
              </a:rPr>
              <a:t>  - </a:t>
            </a:r>
            <a:r>
              <a:rPr lang="es-ES" sz="8800" u="sng" cap="all" dirty="0">
                <a:latin typeface="Arial Black" panose="020B0A04020102020204" pitchFamily="34" charset="0"/>
              </a:rPr>
              <a:t>exigibilidad:</a:t>
            </a:r>
            <a:r>
              <a:rPr lang="es-ES" sz="8800" cap="all" dirty="0">
                <a:latin typeface="Arial Black" panose="020B0A04020102020204" pitchFamily="34" charset="0"/>
              </a:rPr>
              <a:t> al fallecimiento  del beneficiario.-</a:t>
            </a:r>
          </a:p>
          <a:p>
            <a:endParaRPr lang="es-ES" sz="8800" cap="all" dirty="0">
              <a:latin typeface="Arial Black" panose="020B0A04020102020204" pitchFamily="34" charset="0"/>
            </a:endParaRPr>
          </a:p>
          <a:p>
            <a:r>
              <a:rPr lang="es-ES" sz="8800" cap="all" dirty="0">
                <a:latin typeface="Arial Black" panose="020B0A04020102020204" pitchFamily="34" charset="0"/>
              </a:rPr>
              <a:t>  - </a:t>
            </a:r>
            <a:r>
              <a:rPr lang="es-ES" sz="8800" u="sng" cap="all" dirty="0">
                <a:latin typeface="Arial Black" panose="020B0A04020102020204" pitchFamily="34" charset="0"/>
              </a:rPr>
              <a:t>régimen de transparencia</a:t>
            </a:r>
            <a:r>
              <a:rPr lang="es-ES" sz="8800" cap="all" dirty="0">
                <a:latin typeface="Arial Black" panose="020B0A04020102020204" pitchFamily="34" charset="0"/>
              </a:rPr>
              <a:t>: asesoramiento </a:t>
            </a:r>
          </a:p>
          <a:p>
            <a:r>
              <a:rPr lang="es-ES" sz="8800" cap="all" dirty="0">
                <a:latin typeface="Arial Black" panose="020B0A04020102020204" pitchFamily="34" charset="0"/>
              </a:rPr>
              <a:t>   independiente y previo, teniendo en cuenta las características financieras y riesgos económicos.-</a:t>
            </a:r>
          </a:p>
        </p:txBody>
      </p:sp>
    </p:spTree>
    <p:extLst>
      <p:ext uri="{BB962C8B-B14F-4D97-AF65-F5344CB8AC3E}">
        <p14:creationId xmlns:p14="http://schemas.microsoft.com/office/powerpoint/2010/main" val="3700510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prism isContent="1" isInverted="1"/>
      </p:transition>
    </mc:Choice>
    <mc:Fallback xmlns="">
      <p:transition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0"/>
            <a:ext cx="7520940" cy="1100628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algn="ctr"/>
            <a:r>
              <a:rPr lang="es-ES" sz="6000" dirty="0">
                <a:latin typeface="Arial Black" panose="020B0A04020102020204" pitchFamily="34" charset="0"/>
              </a:rPr>
              <a:t>fundamentos:</a:t>
            </a:r>
            <a:endParaRPr lang="es-AR" sz="6000" dirty="0">
              <a:latin typeface="Arial Black" panose="020B0A040201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3568" y="1100628"/>
            <a:ext cx="7520940" cy="4776644"/>
          </a:xfrm>
          <a:solidFill>
            <a:schemeClr val="bg1"/>
          </a:solidFill>
        </p:spPr>
        <p:txBody>
          <a:bodyPr>
            <a:normAutofit fontScale="25000" lnSpcReduction="20000"/>
          </a:bodyPr>
          <a:lstStyle/>
          <a:p>
            <a:r>
              <a:rPr lang="es-AR" sz="2400" cap="all" dirty="0">
                <a:latin typeface="Arial Black" panose="020B0A04020102020204" pitchFamily="34" charset="0"/>
              </a:rPr>
              <a:t>   </a:t>
            </a:r>
          </a:p>
          <a:p>
            <a:r>
              <a:rPr lang="es-ES" sz="2400" cap="all" dirty="0">
                <a:latin typeface="Arial Black" panose="020B0A04020102020204" pitchFamily="34" charset="0"/>
              </a:rPr>
              <a:t>   </a:t>
            </a:r>
            <a:r>
              <a:rPr lang="es-AR" sz="5100" cap="all" dirty="0">
                <a:latin typeface="Arial Black" panose="020B0A04020102020204" pitchFamily="34" charset="0"/>
              </a:rPr>
              <a:t>- </a:t>
            </a:r>
            <a:r>
              <a:rPr lang="es-AR" sz="13600" cap="all" dirty="0">
                <a:latin typeface="Arial Black" panose="020B0A04020102020204" pitchFamily="34" charset="0"/>
              </a:rPr>
              <a:t>72,5% de los jubilados  percibe el haber mínimo.-</a:t>
            </a:r>
          </a:p>
          <a:p>
            <a:r>
              <a:rPr lang="es-ES" sz="13600" cap="all" dirty="0">
                <a:latin typeface="Arial Black" panose="020B0A04020102020204" pitchFamily="34" charset="0"/>
              </a:rPr>
              <a:t>  - el 83% de las personas mayores de 65 años tienen inmuebles a su nombre.-</a:t>
            </a:r>
          </a:p>
          <a:p>
            <a:r>
              <a:rPr lang="es-ES" sz="13600" cap="all" dirty="0">
                <a:latin typeface="Arial Black" panose="020B0A04020102020204" pitchFamily="34" charset="0"/>
              </a:rPr>
              <a:t>  - conservan el uso y la propiedad hasta su fallecimiento.-</a:t>
            </a:r>
            <a:endParaRPr lang="es-AR" sz="13600" dirty="0"/>
          </a:p>
        </p:txBody>
      </p:sp>
    </p:spTree>
    <p:extLst>
      <p:ext uri="{BB962C8B-B14F-4D97-AF65-F5344CB8AC3E}">
        <p14:creationId xmlns:p14="http://schemas.microsoft.com/office/powerpoint/2010/main" val="859868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prism isContent="1" isInverted="1"/>
      </p:transition>
    </mc:Choice>
    <mc:Fallback xmlns="">
      <p:transition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-229963"/>
            <a:ext cx="9100337" cy="1210691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es-ES" sz="3600" dirty="0">
                <a:latin typeface="Arial Black" panose="020B0A04020102020204" pitchFamily="34" charset="0"/>
              </a:rPr>
              <a:t>Preguntas frecuentes</a:t>
            </a:r>
            <a:endParaRPr lang="es-AR" sz="3600" dirty="0">
              <a:latin typeface="Arial Black" panose="020B0A040201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22960" y="764704"/>
            <a:ext cx="7520940" cy="5760640"/>
          </a:xfrm>
          <a:solidFill>
            <a:srgbClr val="EF67DF"/>
          </a:solidFill>
        </p:spPr>
        <p:txBody>
          <a:bodyPr>
            <a:noAutofit/>
          </a:bodyPr>
          <a:lstStyle/>
          <a:p>
            <a:r>
              <a:rPr lang="es-AR" sz="2800" cap="all" dirty="0">
                <a:latin typeface="Arial Black" panose="020B0A04020102020204" pitchFamily="34" charset="0"/>
              </a:rPr>
              <a:t>   </a:t>
            </a:r>
          </a:p>
          <a:p>
            <a:r>
              <a:rPr lang="es-ES" sz="2800" cap="all" dirty="0">
                <a:latin typeface="Arial Black" panose="020B0A04020102020204" pitchFamily="34" charset="0"/>
              </a:rPr>
              <a:t>   1) ¿SE PUEDE CONSTITUIR HIPOTECA inversa SOBRE INMUEBLES QUE NO SEAN LA VIVIENDA HABITUAL DEL DEUDOR O SOLICITANTE?</a:t>
            </a:r>
          </a:p>
          <a:p>
            <a:endParaRPr lang="es-ES" sz="2800" cap="all" dirty="0">
              <a:latin typeface="Arial Black" panose="020B0A04020102020204" pitchFamily="34" charset="0"/>
            </a:endParaRPr>
          </a:p>
          <a:p>
            <a:r>
              <a:rPr lang="es-ES" sz="2800" cap="all" dirty="0">
                <a:latin typeface="Arial Black" panose="020B0A04020102020204" pitchFamily="34" charset="0"/>
              </a:rPr>
              <a:t>    2) ¿qué ocurre si la vivienda hipotecada pierde la característica de “habitual” y ES posteriormente alquilada?                </a:t>
            </a:r>
          </a:p>
          <a:p>
            <a:r>
              <a:rPr lang="es-ES" sz="2800" cap="all" dirty="0">
                <a:latin typeface="Arial Black" panose="020B0A04020102020204" pitchFamily="34" charset="0"/>
              </a:rPr>
              <a:t>   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2635396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prism isContent="1" isInverted="1"/>
      </p:transition>
    </mc:Choice>
    <mc:Fallback xmlns="">
      <p:transition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-229963"/>
            <a:ext cx="9100337" cy="1210691"/>
          </a:xfrm>
          <a:solidFill>
            <a:srgbClr val="EF67DF"/>
          </a:solidFill>
        </p:spPr>
        <p:txBody>
          <a:bodyPr/>
          <a:lstStyle/>
          <a:p>
            <a:pPr algn="ctr"/>
            <a:r>
              <a:rPr lang="es-ES" sz="3600" dirty="0">
                <a:latin typeface="Arial Black" panose="020B0A04020102020204" pitchFamily="34" charset="0"/>
              </a:rPr>
              <a:t>Preguntas frecuentes</a:t>
            </a:r>
            <a:endParaRPr lang="es-AR" sz="3600" dirty="0">
              <a:latin typeface="Arial Black" panose="020B0A040201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5136684"/>
          </a:xfrm>
          <a:solidFill>
            <a:srgbClr val="66FF99"/>
          </a:solidFill>
        </p:spPr>
        <p:txBody>
          <a:bodyPr>
            <a:normAutofit fontScale="25000" lnSpcReduction="20000"/>
          </a:bodyPr>
          <a:lstStyle/>
          <a:p>
            <a:r>
              <a:rPr lang="es-AR" sz="2400" cap="all" dirty="0">
                <a:latin typeface="Arial Black" panose="020B0A04020102020204" pitchFamily="34" charset="0"/>
              </a:rPr>
              <a:t>   </a:t>
            </a:r>
          </a:p>
          <a:p>
            <a:r>
              <a:rPr lang="es-ES" sz="2400" cap="all" dirty="0">
                <a:latin typeface="Arial Black" panose="020B0A04020102020204" pitchFamily="34" charset="0"/>
              </a:rPr>
              <a:t>                  </a:t>
            </a:r>
          </a:p>
          <a:p>
            <a:r>
              <a:rPr lang="es-ES" sz="2400" cap="all" dirty="0">
                <a:latin typeface="Arial Black" panose="020B0A04020102020204" pitchFamily="34" charset="0"/>
              </a:rPr>
              <a:t>       </a:t>
            </a:r>
            <a:r>
              <a:rPr lang="es-ES" sz="14400" cap="all" dirty="0">
                <a:latin typeface="Arial Black" panose="020B0A04020102020204" pitchFamily="34" charset="0"/>
              </a:rPr>
              <a:t> 3) ¿puede el deudor CANCELAR ANTICIPADA-MENTE LA HIPOTECA INVERSA?</a:t>
            </a:r>
          </a:p>
          <a:p>
            <a:r>
              <a:rPr lang="es-ES" sz="14400" cap="all" dirty="0">
                <a:latin typeface="Arial Black" panose="020B0A04020102020204" pitchFamily="34" charset="0"/>
              </a:rPr>
              <a:t>   4) ¿Qué OCURRE SI SE EMBARGA EL INMUEBLE HIPOTECADO? </a:t>
            </a:r>
          </a:p>
          <a:p>
            <a:r>
              <a:rPr lang="es-ES" sz="14400" cap="all" dirty="0">
                <a:latin typeface="Arial Black" panose="020B0A04020102020204" pitchFamily="34" charset="0"/>
              </a:rPr>
              <a:t>   5) ¿SE PUEDE TRANSMITIR EL PRÉSTAMO A TERCERAS PERSONAS?</a:t>
            </a:r>
          </a:p>
          <a:p>
            <a:endParaRPr lang="es-ES" sz="14400" cap="all" dirty="0">
              <a:latin typeface="Arial Black" panose="020B0A04020102020204" pitchFamily="34" charset="0"/>
            </a:endParaRPr>
          </a:p>
          <a:p>
            <a:endParaRPr lang="es-ES" sz="2400" cap="all" dirty="0">
              <a:latin typeface="Arial Black" panose="020B0A04020102020204" pitchFamily="34" charset="0"/>
            </a:endParaRPr>
          </a:p>
          <a:p>
            <a:r>
              <a:rPr lang="es-ES" sz="2400" cap="all" dirty="0">
                <a:latin typeface="Arial Black" panose="020B0A04020102020204" pitchFamily="34" charset="0"/>
              </a:rPr>
              <a:t> </a:t>
            </a:r>
            <a:endParaRPr lang="es-AR" sz="3600" dirty="0"/>
          </a:p>
        </p:txBody>
      </p:sp>
    </p:spTree>
    <p:extLst>
      <p:ext uri="{BB962C8B-B14F-4D97-AF65-F5344CB8AC3E}">
        <p14:creationId xmlns:p14="http://schemas.microsoft.com/office/powerpoint/2010/main" val="3925759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prism isContent="1" isInverted="1"/>
      </p:transition>
    </mc:Choice>
    <mc:Fallback xmlns="">
      <p:transition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-229963"/>
            <a:ext cx="9100337" cy="1210691"/>
          </a:xfrm>
          <a:solidFill>
            <a:srgbClr val="FF66CC"/>
          </a:solidFill>
        </p:spPr>
        <p:txBody>
          <a:bodyPr/>
          <a:lstStyle/>
          <a:p>
            <a:pPr algn="ctr"/>
            <a:r>
              <a:rPr lang="es-ES" sz="3600" dirty="0">
                <a:latin typeface="Arial Black" panose="020B0A04020102020204" pitchFamily="34" charset="0"/>
              </a:rPr>
              <a:t>Preguntas frecuentes</a:t>
            </a:r>
            <a:endParaRPr lang="es-AR" sz="3600" dirty="0">
              <a:latin typeface="Arial Black" panose="020B0A040201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43608" y="980728"/>
            <a:ext cx="8385036" cy="5877272"/>
          </a:xfrm>
          <a:solidFill>
            <a:srgbClr val="FFFF00"/>
          </a:solidFill>
        </p:spPr>
        <p:txBody>
          <a:bodyPr>
            <a:normAutofit fontScale="25000" lnSpcReduction="20000"/>
          </a:bodyPr>
          <a:lstStyle/>
          <a:p>
            <a:r>
              <a:rPr lang="es-AR" sz="2400" cap="all" dirty="0">
                <a:latin typeface="Arial Black" panose="020B0A04020102020204" pitchFamily="34" charset="0"/>
              </a:rPr>
              <a:t>   </a:t>
            </a:r>
          </a:p>
          <a:p>
            <a:r>
              <a:rPr lang="es-ES" sz="2400" cap="all" dirty="0">
                <a:latin typeface="Arial Black" panose="020B0A04020102020204" pitchFamily="34" charset="0"/>
              </a:rPr>
              <a:t>               </a:t>
            </a:r>
            <a:r>
              <a:rPr lang="es-ES" sz="14400" cap="all" dirty="0">
                <a:latin typeface="Arial Black" panose="020B0A04020102020204" pitchFamily="34" charset="0"/>
              </a:rPr>
              <a:t> </a:t>
            </a:r>
          </a:p>
          <a:p>
            <a:r>
              <a:rPr lang="es-ES" sz="14400" cap="all" dirty="0">
                <a:latin typeface="Arial Black" panose="020B0A04020102020204" pitchFamily="34" charset="0"/>
              </a:rPr>
              <a:t>  </a:t>
            </a:r>
            <a:r>
              <a:rPr lang="es-ES" sz="17600" cap="all" dirty="0">
                <a:latin typeface="Arial Black" panose="020B0A04020102020204" pitchFamily="34" charset="0"/>
              </a:rPr>
              <a:t>6) ¿cuál es el plazo de exigibilidad de la deuda?</a:t>
            </a:r>
          </a:p>
          <a:p>
            <a:r>
              <a:rPr lang="es-ES" sz="17600" cap="all" dirty="0">
                <a:latin typeface="Arial Black" panose="020B0A04020102020204" pitchFamily="34" charset="0"/>
              </a:rPr>
              <a:t>  </a:t>
            </a:r>
          </a:p>
          <a:p>
            <a:r>
              <a:rPr lang="es-ES" sz="17600" cap="all" dirty="0">
                <a:latin typeface="Arial Black" panose="020B0A04020102020204" pitchFamily="34" charset="0"/>
              </a:rPr>
              <a:t>   7) ¿puedo constituir hipoteca inversa si tengo menos de 65 años?</a:t>
            </a:r>
          </a:p>
          <a:p>
            <a:r>
              <a:rPr lang="es-ES" sz="17600" cap="all" dirty="0">
                <a:latin typeface="Arial Black" panose="020B0A04020102020204" pitchFamily="34" charset="0"/>
              </a:rPr>
              <a:t>  </a:t>
            </a:r>
          </a:p>
          <a:p>
            <a:r>
              <a:rPr lang="es-ES" sz="14400" cap="all" dirty="0">
                <a:latin typeface="Arial Black" panose="020B0A04020102020204" pitchFamily="34" charset="0"/>
              </a:rPr>
              <a:t>  </a:t>
            </a:r>
            <a:endParaRPr lang="es-AR" sz="14400" dirty="0"/>
          </a:p>
        </p:txBody>
      </p:sp>
    </p:spTree>
    <p:extLst>
      <p:ext uri="{BB962C8B-B14F-4D97-AF65-F5344CB8AC3E}">
        <p14:creationId xmlns:p14="http://schemas.microsoft.com/office/powerpoint/2010/main" val="4210821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prism isContent="1" isInverted="1"/>
      </p:transition>
    </mc:Choice>
    <mc:Fallback xmlns="">
      <p:transition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-229963"/>
            <a:ext cx="9100337" cy="1210691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es-ES" sz="3600" dirty="0">
                <a:latin typeface="Arial Black" panose="020B0A04020102020204" pitchFamily="34" charset="0"/>
              </a:rPr>
              <a:t>Preguntas frecuentes</a:t>
            </a:r>
            <a:endParaRPr lang="es-AR" sz="3600" dirty="0">
              <a:latin typeface="Arial Black" panose="020B0A040201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5208692"/>
          </a:xfrm>
          <a:solidFill>
            <a:srgbClr val="FF0066"/>
          </a:solidFill>
        </p:spPr>
        <p:txBody>
          <a:bodyPr>
            <a:normAutofit fontScale="25000" lnSpcReduction="20000"/>
          </a:bodyPr>
          <a:lstStyle/>
          <a:p>
            <a:r>
              <a:rPr lang="es-AR" sz="2400" cap="all" dirty="0">
                <a:latin typeface="Arial Black" panose="020B0A04020102020204" pitchFamily="34" charset="0"/>
              </a:rPr>
              <a:t>   </a:t>
            </a:r>
          </a:p>
          <a:p>
            <a:r>
              <a:rPr lang="es-ES" sz="2400" cap="all" dirty="0">
                <a:latin typeface="Arial Black" panose="020B0A04020102020204" pitchFamily="34" charset="0"/>
              </a:rPr>
              <a:t>      </a:t>
            </a:r>
            <a:r>
              <a:rPr lang="es-ES" sz="12800" cap="all" dirty="0">
                <a:latin typeface="Arial Black" panose="020B0A04020102020204" pitchFamily="34" charset="0"/>
              </a:rPr>
              <a:t>            </a:t>
            </a:r>
          </a:p>
          <a:p>
            <a:r>
              <a:rPr lang="es-ES" sz="12800" cap="all" dirty="0">
                <a:latin typeface="Arial Black" panose="020B0A04020102020204" pitchFamily="34" charset="0"/>
              </a:rPr>
              <a:t>  8) ¿</a:t>
            </a:r>
            <a:r>
              <a:rPr lang="es-ES" sz="12800" b="1" kern="1200" cap="all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PUEDE DEJAR COMO DISPOSICION ANTICIPADA LA CONTRATACIÓN DE UN CRéDITO GARANTIZADO CON HIPOTECA INVERSA?</a:t>
            </a:r>
            <a:endParaRPr lang="en-US" sz="1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s-ES" sz="12800" cap="all" dirty="0">
              <a:latin typeface="Arial Black" panose="020B0A04020102020204" pitchFamily="34" charset="0"/>
            </a:endParaRPr>
          </a:p>
          <a:p>
            <a:r>
              <a:rPr lang="es-ES" sz="12800" cap="all" dirty="0">
                <a:latin typeface="Arial Black" panose="020B0A04020102020204" pitchFamily="34" charset="0"/>
              </a:rPr>
              <a:t>9) ¿</a:t>
            </a:r>
            <a:r>
              <a:rPr lang="es-ES" sz="12800" b="1" kern="1200" cap="all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CUÁNTAS HIPOTECAS INVERSAS SE constituyen POR AÑO en España? </a:t>
            </a:r>
            <a:endParaRPr lang="en-US" sz="1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s-AR" sz="12800" dirty="0"/>
          </a:p>
        </p:txBody>
      </p:sp>
    </p:spTree>
    <p:extLst>
      <p:ext uri="{BB962C8B-B14F-4D97-AF65-F5344CB8AC3E}">
        <p14:creationId xmlns:p14="http://schemas.microsoft.com/office/powerpoint/2010/main" val="3395360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prism isContent="1" isInverted="1"/>
      </p:transition>
    </mc:Choice>
    <mc:Fallback xmlns="">
      <p:transition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Gracias por su atencion para diapositivas formales">
            <a:extLst>
              <a:ext uri="{FF2B5EF4-FFF2-40B4-BE49-F238E27FC236}">
                <a16:creationId xmlns:a16="http://schemas.microsoft.com/office/drawing/2014/main" id="{E030008E-6272-42DA-9212-4E2C2160CDE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517232"/>
          </a:xfrm>
          <a:prstGeom prst="rect">
            <a:avLst/>
          </a:prstGeom>
          <a:solidFill>
            <a:srgbClr val="EF67DF"/>
          </a:solidFill>
        </p:spPr>
      </p:pic>
    </p:spTree>
    <p:extLst>
      <p:ext uri="{BB962C8B-B14F-4D97-AF65-F5344CB8AC3E}">
        <p14:creationId xmlns:p14="http://schemas.microsoft.com/office/powerpoint/2010/main" val="2407242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prism isContent="1" isInverted="1"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830992"/>
          </a:xfrm>
          <a:solidFill>
            <a:srgbClr val="00FFFF"/>
          </a:solidFill>
        </p:spPr>
        <p:txBody>
          <a:bodyPr/>
          <a:lstStyle/>
          <a:p>
            <a:pPr algn="ctr"/>
            <a:r>
              <a:rPr lang="es-ES" sz="3200" dirty="0">
                <a:solidFill>
                  <a:srgbClr val="FF0066"/>
                </a:solidFill>
                <a:latin typeface="Arial Black" panose="020B0A04020102020204" pitchFamily="34" charset="0"/>
              </a:rPr>
              <a:t>DEFINICION:</a:t>
            </a:r>
            <a:endParaRPr lang="es-AR" sz="3200" dirty="0">
              <a:solidFill>
                <a:srgbClr val="FF0066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99592" y="1196752"/>
            <a:ext cx="7520940" cy="5328592"/>
          </a:xfrm>
          <a:solidFill>
            <a:srgbClr val="FFFF00"/>
          </a:solidFill>
        </p:spPr>
        <p:txBody>
          <a:bodyPr>
            <a:normAutofit fontScale="92500" lnSpcReduction="10000"/>
          </a:bodyPr>
          <a:lstStyle/>
          <a:p>
            <a:r>
              <a:rPr lang="es-ES" dirty="0"/>
              <a:t>    </a:t>
            </a:r>
            <a:r>
              <a:rPr lang="es-ES" sz="3500" dirty="0"/>
              <a:t> </a:t>
            </a:r>
            <a:r>
              <a:rPr lang="es-ES" sz="3100" dirty="0">
                <a:latin typeface="Arial Black" panose="020B0A04020102020204" pitchFamily="34" charset="0"/>
              </a:rPr>
              <a:t>SE LA PUEDE DEFINIR COMO EL  CRÉDITO O PRÉSTAMO  GARANTIZADO CON UNA HIPOTECA SOBRE UN BIEN INMUEBLE QUE CONSTITUYE LA VIVIENDA HABITUAL DEL DEUDOR, CUYA FINALIDAD ES LA OBTENCION DE SUMAS PERIÓDICAS O CAPITAL ÚNICO, HASTA UN MÁXIMO DETERMINADO POR UN PORCENTAJE DEL VALOR DE LA TASACIÓN.-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7098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prism isContent="1" isInverted="1"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-99392"/>
            <a:ext cx="8424936" cy="7056784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es-AR" sz="5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DENOMINACION:</a:t>
            </a:r>
            <a:r>
              <a:rPr lang="es-AR" sz="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s-A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marL="685800" indent="-685800" algn="just">
              <a:buFontTx/>
              <a:buChar char="-"/>
            </a:pPr>
            <a:r>
              <a:rPr lang="es-E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HIPOTECA VITALICIA</a:t>
            </a:r>
          </a:p>
          <a:p>
            <a:r>
              <a:rPr lang="es-A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  HIPOTECA INVERTIDA</a:t>
            </a:r>
          </a:p>
          <a:p>
            <a:r>
              <a:rPr lang="es-E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  </a:t>
            </a:r>
            <a:r>
              <a:rPr lang="es-A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HIPOTECA REVERTIDA</a:t>
            </a:r>
          </a:p>
          <a:p>
            <a:pPr marL="685800" indent="-685800">
              <a:buFontTx/>
              <a:buChar char="-"/>
            </a:pPr>
            <a:r>
              <a:rPr lang="es-A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HIPOTECA PENSION</a:t>
            </a:r>
          </a:p>
          <a:p>
            <a:pPr marL="685800" indent="-685800" algn="just">
              <a:buFontTx/>
              <a:buChar char="-"/>
            </a:pPr>
            <a:r>
              <a:rPr lang="es-A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PENSION HIPOTECARIA</a:t>
            </a:r>
          </a:p>
        </p:txBody>
      </p:sp>
    </p:spTree>
    <p:extLst>
      <p:ext uri="{BB962C8B-B14F-4D97-AF65-F5344CB8AC3E}">
        <p14:creationId xmlns:p14="http://schemas.microsoft.com/office/powerpoint/2010/main" val="98908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prism isContent="1" isInverted="1"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830992"/>
          </a:xfrm>
          <a:solidFill>
            <a:srgbClr val="B947B1"/>
          </a:solidFill>
        </p:spPr>
        <p:txBody>
          <a:bodyPr/>
          <a:lstStyle/>
          <a:p>
            <a:pPr algn="ctr"/>
            <a:r>
              <a:rPr lang="es-ES" sz="3200" dirty="0">
                <a:latin typeface="Arial Black" panose="020B0A04020102020204" pitchFamily="34" charset="0"/>
              </a:rPr>
              <a:t>ELEMENTOS VITALES:</a:t>
            </a:r>
            <a:endParaRPr lang="es-AR" sz="3200" dirty="0">
              <a:latin typeface="Arial Black" panose="020B0A040201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99592" y="1196752"/>
            <a:ext cx="7520940" cy="5328592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s-ES" dirty="0"/>
              <a:t>    </a:t>
            </a:r>
            <a:r>
              <a:rPr lang="es-ES" sz="3500" dirty="0"/>
              <a:t> </a:t>
            </a:r>
          </a:p>
          <a:p>
            <a:r>
              <a:rPr lang="es-ES" sz="3500" dirty="0">
                <a:latin typeface="Arial Black" panose="020B0A04020102020204" pitchFamily="34" charset="0"/>
              </a:rPr>
              <a:t>* LA VIVIENDA QUE SE OFRECE EN GARANTÍA.-</a:t>
            </a:r>
          </a:p>
          <a:p>
            <a:endParaRPr lang="es-ES" sz="3500" dirty="0">
              <a:latin typeface="Arial Black" panose="020B0A04020102020204" pitchFamily="34" charset="0"/>
            </a:endParaRPr>
          </a:p>
          <a:p>
            <a:r>
              <a:rPr lang="es-ES" sz="3500" dirty="0">
                <a:latin typeface="Arial Black" panose="020B0A04020102020204" pitchFamily="34" charset="0"/>
              </a:rPr>
              <a:t>   * FINALIDAD: PROPORCIONAR INGRESOS AL TITULAR HASTA SU FALLECIMIENTO.-</a:t>
            </a:r>
            <a:endParaRPr lang="es-AR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19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prism isContent="1" isInverted="1"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734868"/>
          </a:xfrm>
          <a:solidFill>
            <a:srgbClr val="7030A0"/>
          </a:solidFill>
        </p:spPr>
        <p:txBody>
          <a:bodyPr/>
          <a:lstStyle/>
          <a:p>
            <a:pPr algn="ctr"/>
            <a:r>
              <a:rPr lang="es-ES" sz="4000" dirty="0">
                <a:latin typeface="Arial Black" panose="020B0A04020102020204" pitchFamily="34" charset="0"/>
              </a:rPr>
              <a:t>VENTAJAS:</a:t>
            </a:r>
            <a:endParaRPr lang="es-AR" sz="4000" dirty="0">
              <a:latin typeface="Arial Black" panose="020B0A040201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5757372"/>
          </a:xfrm>
          <a:solidFill>
            <a:srgbClr val="EF67DF"/>
          </a:solidFill>
          <a:ln>
            <a:solidFill>
              <a:srgbClr val="CC66FF"/>
            </a:solidFill>
          </a:ln>
        </p:spPr>
        <p:txBody>
          <a:bodyPr>
            <a:normAutofit fontScale="92500"/>
          </a:bodyPr>
          <a:lstStyle/>
          <a:p>
            <a:pPr lvl="0">
              <a:buFont typeface="Wingdings" panose="05000000000000000000" pitchFamily="2" charset="2"/>
              <a:buChar char="Ø"/>
            </a:pPr>
            <a:endParaRPr lang="es-ES" sz="3600" dirty="0">
              <a:latin typeface="Arial Black" panose="020B0A04020102020204" pitchFamily="34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s-ES" sz="3600" dirty="0">
                <a:latin typeface="Arial Black" panose="020B0A04020102020204" pitchFamily="34" charset="0"/>
              </a:rPr>
              <a:t>LA GRAN VENTAJA DE ESTA MODALIDAD DE HIPOTECA ES QUE, PERMITEN </a:t>
            </a:r>
            <a:r>
              <a:rPr lang="es-ES" sz="3600" u="sng" dirty="0">
                <a:latin typeface="Arial Black" panose="020B0A04020102020204" pitchFamily="34" charset="0"/>
              </a:rPr>
              <a:t>OBTENER LIQUIDEZ</a:t>
            </a:r>
            <a:r>
              <a:rPr lang="es-ES" sz="3600" dirty="0">
                <a:latin typeface="Arial Black" panose="020B0A04020102020204" pitchFamily="34" charset="0"/>
              </a:rPr>
              <a:t> A PARTIR DE UN INMUEBLE.-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es-ES" sz="3600" dirty="0">
              <a:latin typeface="Arial Black" panose="020B0A04020102020204" pitchFamily="34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s-ES" sz="3600" dirty="0">
                <a:latin typeface="Arial Black" panose="020B0A04020102020204" pitchFamily="34" charset="0"/>
              </a:rPr>
              <a:t>GARANTIZA LA PERMANENCIA VITALICIA DE LA VIVIENDA.-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es-ES" sz="3600" dirty="0">
              <a:latin typeface="Arial Black" panose="020B0A04020102020204" pitchFamily="34" charset="0"/>
            </a:endParaRPr>
          </a:p>
          <a:p>
            <a:endParaRPr lang="es-AR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199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prism isContent="1" isInverted="1"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734868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es-ES" sz="4000" dirty="0">
                <a:latin typeface="Arial Black" panose="020B0A04020102020204" pitchFamily="34" charset="0"/>
              </a:rPr>
              <a:t>VENTAJAS:</a:t>
            </a:r>
            <a:endParaRPr lang="es-AR" sz="4000" dirty="0">
              <a:latin typeface="Arial Black" panose="020B0A040201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5757372"/>
          </a:xfrm>
          <a:solidFill>
            <a:srgbClr val="FF3300"/>
          </a:solidFill>
          <a:ln>
            <a:solidFill>
              <a:srgbClr val="CC66FF"/>
            </a:solidFill>
          </a:ln>
        </p:spPr>
        <p:txBody>
          <a:bodyPr>
            <a:normAutofit lnSpcReduction="10000"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es-ES" sz="3600" dirty="0">
                <a:latin typeface="Arial Black" panose="020B0A04020102020204" pitchFamily="34" charset="0"/>
              </a:rPr>
              <a:t> PERMITEN A LAS PERSONAS MAYORES LA OBTENCION DE </a:t>
            </a:r>
            <a:r>
              <a:rPr lang="es-ES" sz="3600" u="sng" dirty="0">
                <a:latin typeface="Arial Black" panose="020B0A04020102020204" pitchFamily="34" charset="0"/>
              </a:rPr>
              <a:t>INGRESOS COMPLEMENTARIOS</a:t>
            </a:r>
            <a:r>
              <a:rPr lang="es-ES" sz="3600" dirty="0">
                <a:latin typeface="Arial Black" panose="020B0A04020102020204" pitchFamily="34" charset="0"/>
              </a:rPr>
              <a:t>.-</a:t>
            </a:r>
          </a:p>
          <a:p>
            <a:pPr marL="0" lvl="0" indent="0"/>
            <a:endParaRPr lang="es-ES" sz="3600" dirty="0">
              <a:latin typeface="Arial Black" panose="020B0A04020102020204" pitchFamily="34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s-AR" sz="3600" dirty="0">
                <a:latin typeface="Arial Black" panose="020B0A04020102020204" pitchFamily="34" charset="0"/>
              </a:rPr>
              <a:t>LA </a:t>
            </a:r>
            <a:r>
              <a:rPr lang="es-AR" sz="3600" u="sng" dirty="0">
                <a:latin typeface="Arial Black" panose="020B0A04020102020204" pitchFamily="34" charset="0"/>
              </a:rPr>
              <a:t>PERSECUSIÓN</a:t>
            </a:r>
            <a:r>
              <a:rPr lang="es-AR" sz="3600" dirty="0">
                <a:latin typeface="Arial Black" panose="020B0A04020102020204" pitchFamily="34" charset="0"/>
              </a:rPr>
              <a:t> DE LOS BIENES, SE CIÑE AL INMUEBLE GRAVADO Y A LOS BIENES DE LA HERENCIA.-</a:t>
            </a:r>
          </a:p>
          <a:p>
            <a:endParaRPr lang="es-AR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271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prism isContent="1" isInverted="1"/>
      </p:transition>
    </mc:Choice>
    <mc:Fallback xmlns=""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0"/>
            <a:ext cx="7520940" cy="1100628"/>
          </a:xfrm>
          <a:solidFill>
            <a:srgbClr val="EF67DF"/>
          </a:solidFill>
        </p:spPr>
        <p:txBody>
          <a:bodyPr/>
          <a:lstStyle/>
          <a:p>
            <a:pPr algn="ctr"/>
            <a:r>
              <a:rPr lang="es-ES" sz="6600" dirty="0">
                <a:latin typeface="Arial Black" panose="020B0A04020102020204" pitchFamily="34" charset="0"/>
              </a:rPr>
              <a:t>objetivo:</a:t>
            </a:r>
            <a:endParaRPr lang="es-AR" sz="6600" dirty="0">
              <a:latin typeface="Arial Black" panose="020B0A040201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6913" y="1100628"/>
            <a:ext cx="8273034" cy="5757372"/>
          </a:xfrm>
          <a:solidFill>
            <a:srgbClr val="00B0F0"/>
          </a:solidFill>
          <a:ln>
            <a:solidFill>
              <a:srgbClr val="CC66FF"/>
            </a:solidFill>
          </a:ln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es-AR" sz="7200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Tiene como principal objetivo mejorar el nivel de vida de los mayores.-</a:t>
            </a:r>
            <a:endParaRPr lang="es-AR" sz="7200" cap="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48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prism isContent="1" isInverted="1"/>
      </p:transition>
    </mc:Choice>
    <mc:Fallback xmlns="">
      <p:transition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Personalizado 3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23414</TotalTime>
  <Words>1356</Words>
  <Application>Microsoft Office PowerPoint</Application>
  <PresentationFormat>Presentación en pantalla (4:3)</PresentationFormat>
  <Paragraphs>213</Paragraphs>
  <Slides>39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39</vt:i4>
      </vt:variant>
    </vt:vector>
  </HeadingPairs>
  <TitlesOfParts>
    <vt:vector size="47" baseType="lpstr">
      <vt:lpstr>Arial</vt:lpstr>
      <vt:lpstr>Arial Black</vt:lpstr>
      <vt:lpstr>Calibri</vt:lpstr>
      <vt:lpstr>Franklin Gothic Book</vt:lpstr>
      <vt:lpstr>Franklin Gothic Medium</vt:lpstr>
      <vt:lpstr>Times New Roman</vt:lpstr>
      <vt:lpstr>Wingdings</vt:lpstr>
      <vt:lpstr>Ángulos</vt:lpstr>
      <vt:lpstr>HIPOTECA   INVERSA</vt:lpstr>
      <vt:lpstr>Palabras claves:</vt:lpstr>
      <vt:lpstr>HIPOTECA INVERSA:</vt:lpstr>
      <vt:lpstr>DEFINICION:</vt:lpstr>
      <vt:lpstr>Presentación de PowerPoint</vt:lpstr>
      <vt:lpstr>ELEMENTOS VITALES:</vt:lpstr>
      <vt:lpstr>VENTAJAS:</vt:lpstr>
      <vt:lpstr>VENTAJAS:</vt:lpstr>
      <vt:lpstr>objetivo:</vt:lpstr>
      <vt:lpstr>PARTES CONTRATANTES: DEUDOR</vt:lpstr>
      <vt:lpstr>Presentación de PowerPoint</vt:lpstr>
      <vt:lpstr>Presentación de PowerPoint</vt:lpstr>
      <vt:lpstr>Presentación de PowerPoint</vt:lpstr>
      <vt:lpstr>BENEFICIARIOS</vt:lpstr>
      <vt:lpstr>BENEFICIARIO:</vt:lpstr>
      <vt:lpstr>Acreedor:</vt:lpstr>
      <vt:lpstr>INMUEBLE:</vt:lpstr>
      <vt:lpstr>SEGURO CONTRA DAÑOS:</vt:lpstr>
      <vt:lpstr>DISPONIBILIDAD DEL CRÉDITO:</vt:lpstr>
      <vt:lpstr>Presentación de PowerPoint</vt:lpstr>
      <vt:lpstr>EXIGIBILIDAD DEL CREDITO.-</vt:lpstr>
      <vt:lpstr>VENCIMIENTO ANTICIPADO:</vt:lpstr>
      <vt:lpstr>Presentación de PowerPoint</vt:lpstr>
      <vt:lpstr>Presentación de PowerPoint</vt:lpstr>
      <vt:lpstr>Presentación de PowerPoint</vt:lpstr>
      <vt:lpstr>LEGADO DE LA VIVIENDA HIPOTECADA.-</vt:lpstr>
      <vt:lpstr>Presentación de PowerPoint</vt:lpstr>
      <vt:lpstr>ELEMENTOS FORMALES</vt:lpstr>
      <vt:lpstr>Presentación de PowerPoint</vt:lpstr>
      <vt:lpstr>Presentación de PowerPoint</vt:lpstr>
      <vt:lpstr>Presentación de PowerPoint</vt:lpstr>
      <vt:lpstr>Argentina:</vt:lpstr>
      <vt:lpstr>Proyecto:</vt:lpstr>
      <vt:lpstr>fundamentos:</vt:lpstr>
      <vt:lpstr>Preguntas frecuentes</vt:lpstr>
      <vt:lpstr>Preguntas frecuentes</vt:lpstr>
      <vt:lpstr>Preguntas frecuentes</vt:lpstr>
      <vt:lpstr>Preguntas frecuentes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Luis</dc:creator>
  <cp:lastModifiedBy>vivir</cp:lastModifiedBy>
  <cp:revision>328</cp:revision>
  <cp:lastPrinted>2022-05-19T12:14:53Z</cp:lastPrinted>
  <dcterms:created xsi:type="dcterms:W3CDTF">2014-09-14T23:45:26Z</dcterms:created>
  <dcterms:modified xsi:type="dcterms:W3CDTF">2022-06-02T23:53:21Z</dcterms:modified>
</cp:coreProperties>
</file>