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2" r:id="rId5"/>
    <p:sldId id="281" r:id="rId6"/>
    <p:sldId id="283" r:id="rId7"/>
    <p:sldId id="285" r:id="rId8"/>
    <p:sldId id="284"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91" autoAdjust="0"/>
  </p:normalViewPr>
  <p:slideViewPr>
    <p:cSldViewPr>
      <p:cViewPr varScale="1">
        <p:scale>
          <a:sx n="87" d="100"/>
          <a:sy n="87" d="100"/>
        </p:scale>
        <p:origin x="147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384456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74298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332480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906260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282512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245032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219604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253282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124212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268492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E661999-BC1F-4892-A235-EF3410405EFB}" type="datetimeFigureOut">
              <a:rPr lang="es-MX" smtClean="0"/>
              <a:t>15/09/2020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000804-376E-4E84-8A87-E5641E48CA9A}" type="slidenum">
              <a:rPr lang="es-MX" smtClean="0"/>
              <a:t>‹Nº›</a:t>
            </a:fld>
            <a:endParaRPr lang="es-MX"/>
          </a:p>
        </p:txBody>
      </p:sp>
    </p:spTree>
    <p:extLst>
      <p:ext uri="{BB962C8B-B14F-4D97-AF65-F5344CB8AC3E}">
        <p14:creationId xmlns:p14="http://schemas.microsoft.com/office/powerpoint/2010/main" val="314875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61999-BC1F-4892-A235-EF3410405EFB}" type="datetimeFigureOut">
              <a:rPr lang="es-MX" smtClean="0"/>
              <a:t>15/09/2020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00804-376E-4E84-8A87-E5641E48CA9A}" type="slidenum">
              <a:rPr lang="es-MX" smtClean="0"/>
              <a:t>‹Nº›</a:t>
            </a:fld>
            <a:endParaRPr lang="es-MX"/>
          </a:p>
        </p:txBody>
      </p:sp>
    </p:spTree>
    <p:extLst>
      <p:ext uri="{BB962C8B-B14F-4D97-AF65-F5344CB8AC3E}">
        <p14:creationId xmlns:p14="http://schemas.microsoft.com/office/powerpoint/2010/main" val="211780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16632"/>
            <a:ext cx="9036496" cy="6624736"/>
          </a:xfrm>
        </p:spPr>
        <p:txBody>
          <a:bodyPr>
            <a:normAutofit lnSpcReduction="10000"/>
          </a:bodyPr>
          <a:lstStyle/>
          <a:p>
            <a:pPr>
              <a:lnSpc>
                <a:spcPct val="150000"/>
              </a:lnSpc>
            </a:pPr>
            <a:r>
              <a:rPr lang="es-MX" dirty="0">
                <a:solidFill>
                  <a:schemeClr val="tx1"/>
                </a:solidFill>
                <a:latin typeface="Times New Roman" panose="02020603050405020304" pitchFamily="18" charset="0"/>
                <a:cs typeface="Times New Roman" panose="02020603050405020304" pitchFamily="18" charset="0"/>
              </a:rPr>
              <a:t/>
            </a:r>
            <a:br>
              <a:rPr lang="es-MX" dirty="0">
                <a:solidFill>
                  <a:schemeClr val="tx1"/>
                </a:solidFill>
                <a:latin typeface="Times New Roman" panose="02020603050405020304" pitchFamily="18" charset="0"/>
                <a:cs typeface="Times New Roman" panose="02020603050405020304" pitchFamily="18" charset="0"/>
              </a:rPr>
            </a:br>
            <a:r>
              <a:rPr lang="es-MX" dirty="0">
                <a:solidFill>
                  <a:schemeClr val="tx1"/>
                </a:solidFill>
                <a:latin typeface="Times New Roman" panose="02020603050405020304" pitchFamily="18" charset="0"/>
                <a:cs typeface="Times New Roman" panose="02020603050405020304" pitchFamily="18" charset="0"/>
              </a:rPr>
              <a:t/>
            </a:r>
            <a:br>
              <a:rPr lang="es-MX" dirty="0">
                <a:solidFill>
                  <a:schemeClr val="tx1"/>
                </a:solidFill>
                <a:latin typeface="Times New Roman" panose="02020603050405020304" pitchFamily="18" charset="0"/>
                <a:cs typeface="Times New Roman" panose="02020603050405020304" pitchFamily="18" charset="0"/>
              </a:rPr>
            </a:br>
            <a:endParaRPr lang="es-MX"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es-MX" sz="6600"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es-MX" sz="6600"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es-MX" sz="2000" b="1" i="1" dirty="0">
              <a:solidFill>
                <a:schemeClr val="tx1"/>
              </a:solidFill>
              <a:latin typeface="Times New Roman" panose="02020603050405020304" pitchFamily="18" charset="0"/>
              <a:cs typeface="Times New Roman" panose="02020603050405020304" pitchFamily="18" charset="0"/>
            </a:endParaRPr>
          </a:p>
          <a:p>
            <a:pPr>
              <a:lnSpc>
                <a:spcPct val="150000"/>
              </a:lnSpc>
            </a:pPr>
            <a:r>
              <a:rPr lang="es-MX" sz="2000" b="1" i="1" dirty="0">
                <a:solidFill>
                  <a:schemeClr val="tx1"/>
                </a:solidFill>
                <a:latin typeface="Times New Roman" panose="02020603050405020304" pitchFamily="18" charset="0"/>
                <a:cs typeface="Times New Roman" panose="02020603050405020304" pitchFamily="18" charset="0"/>
              </a:rPr>
              <a:t>Diego   Sebastián   MEANA</a:t>
            </a:r>
          </a:p>
        </p:txBody>
      </p:sp>
      <p:sp>
        <p:nvSpPr>
          <p:cNvPr id="2" name="Rectángulo 1">
            <a:extLst>
              <a:ext uri="{FF2B5EF4-FFF2-40B4-BE49-F238E27FC236}">
                <a16:creationId xmlns:a16="http://schemas.microsoft.com/office/drawing/2014/main" xmlns="" id="{2B0DD32B-33EE-4D64-BF4D-526663BC1B7D}"/>
              </a:ext>
            </a:extLst>
          </p:cNvPr>
          <p:cNvSpPr/>
          <p:nvPr/>
        </p:nvSpPr>
        <p:spPr>
          <a:xfrm>
            <a:off x="197768" y="116632"/>
            <a:ext cx="8838728" cy="5693866"/>
          </a:xfrm>
          <a:prstGeom prst="rect">
            <a:avLst/>
          </a:prstGeom>
        </p:spPr>
        <p:txBody>
          <a:bodyPr wrap="square">
            <a:spAutoFit/>
          </a:bodyPr>
          <a:lstStyle/>
          <a:p>
            <a:pPr algn="ctr"/>
            <a:endParaRPr lang="es-MX" sz="3600" b="1" dirty="0">
              <a:latin typeface="Times New Roman" panose="02020603050405020304" pitchFamily="18" charset="0"/>
              <a:cs typeface="Times New Roman" panose="02020603050405020304" pitchFamily="18" charset="0"/>
            </a:endParaRPr>
          </a:p>
          <a:p>
            <a:pPr algn="ctr"/>
            <a:r>
              <a:rPr lang="es-MX" sz="3600" b="1" u="sng" dirty="0">
                <a:latin typeface="Times New Roman" panose="02020603050405020304" pitchFamily="18" charset="0"/>
                <a:cs typeface="Times New Roman" panose="02020603050405020304" pitchFamily="18" charset="0"/>
              </a:rPr>
              <a:t>EL PRECIO EN MONEDA EXTRANJERA </a:t>
            </a:r>
          </a:p>
          <a:p>
            <a:pPr algn="ctr"/>
            <a:endParaRPr lang="es-MX" sz="3600" b="1" u="sng" dirty="0">
              <a:latin typeface="Times New Roman" panose="02020603050405020304" pitchFamily="18" charset="0"/>
              <a:cs typeface="Times New Roman" panose="02020603050405020304" pitchFamily="18" charset="0"/>
            </a:endParaRPr>
          </a:p>
          <a:p>
            <a:pPr algn="ctr"/>
            <a:r>
              <a:rPr lang="es-MX" sz="3600" b="1" u="sng" dirty="0">
                <a:latin typeface="Times New Roman" panose="02020603050405020304" pitchFamily="18" charset="0"/>
                <a:cs typeface="Times New Roman" panose="02020603050405020304" pitchFamily="18" charset="0"/>
              </a:rPr>
              <a:t>EN LAS CONTRATACIONES </a:t>
            </a:r>
          </a:p>
          <a:p>
            <a:pPr algn="ctr"/>
            <a:endParaRPr lang="es-MX" sz="3600" b="1" u="sng" dirty="0">
              <a:latin typeface="Times New Roman" panose="02020603050405020304" pitchFamily="18" charset="0"/>
              <a:cs typeface="Times New Roman" panose="02020603050405020304" pitchFamily="18" charset="0"/>
            </a:endParaRPr>
          </a:p>
          <a:p>
            <a:pPr algn="ctr"/>
            <a:r>
              <a:rPr lang="es-MX" sz="3600" b="1" u="sng" dirty="0">
                <a:latin typeface="Times New Roman" panose="02020603050405020304" pitchFamily="18" charset="0"/>
                <a:cs typeface="Times New Roman" panose="02020603050405020304" pitchFamily="18" charset="0"/>
              </a:rPr>
              <a:t>INMOBILIARIAS</a:t>
            </a:r>
          </a:p>
          <a:p>
            <a:pPr algn="ctr"/>
            <a:endParaRPr lang="es-MX" sz="3600" b="1" u="sng" dirty="0">
              <a:latin typeface="Times New Roman" panose="02020603050405020304" pitchFamily="18" charset="0"/>
              <a:cs typeface="Times New Roman" panose="02020603050405020304" pitchFamily="18" charset="0"/>
            </a:endParaRPr>
          </a:p>
          <a:p>
            <a:pPr algn="ctr"/>
            <a:endParaRPr lang="es-MX" sz="3200" b="1" i="1" u="sng" dirty="0">
              <a:latin typeface="Times New Roman" panose="02020603050405020304" pitchFamily="18" charset="0"/>
              <a:cs typeface="Times New Roman" panose="02020603050405020304" pitchFamily="18" charset="0"/>
            </a:endParaRPr>
          </a:p>
          <a:p>
            <a:pPr algn="ctr"/>
            <a:endParaRPr lang="es-MX" sz="3200" b="1" i="1" u="sng" dirty="0">
              <a:latin typeface="Times New Roman" panose="02020603050405020304" pitchFamily="18" charset="0"/>
              <a:cs typeface="Times New Roman" panose="02020603050405020304" pitchFamily="18" charset="0"/>
            </a:endParaRPr>
          </a:p>
          <a:p>
            <a:pPr algn="ctr"/>
            <a:r>
              <a:rPr lang="es-MX" sz="2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Jueves 09 de septiembre de 2020</a:t>
            </a:r>
          </a:p>
          <a:p>
            <a:pPr algn="ctr"/>
            <a:r>
              <a:rPr lang="es-MX" sz="2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Colegio de Escribanos de la Provincia de Corrientes</a:t>
            </a:r>
            <a:endParaRPr lang="es-MX" sz="3200" i="1" dirty="0"/>
          </a:p>
        </p:txBody>
      </p:sp>
    </p:spTree>
    <p:extLst>
      <p:ext uri="{BB962C8B-B14F-4D97-AF65-F5344CB8AC3E}">
        <p14:creationId xmlns:p14="http://schemas.microsoft.com/office/powerpoint/2010/main" val="3535865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lgn="ctr">
              <a:buNone/>
            </a:pPr>
            <a:r>
              <a:rPr lang="es-MX" sz="1200" dirty="0">
                <a:latin typeface="Times New Roman" panose="02020603050405020304" pitchFamily="18" charset="0"/>
                <a:cs typeface="Times New Roman" panose="02020603050405020304" pitchFamily="18" charset="0"/>
              </a:rPr>
              <a:t>   </a:t>
            </a:r>
          </a:p>
          <a:p>
            <a:pPr marL="0" indent="0" algn="ctr">
              <a:buNone/>
            </a:pPr>
            <a:r>
              <a:rPr lang="es-MX" b="1" u="sng" dirty="0">
                <a:latin typeface="Times New Roman" panose="02020603050405020304" pitchFamily="18" charset="0"/>
                <a:cs typeface="Times New Roman" panose="02020603050405020304" pitchFamily="18" charset="0"/>
              </a:rPr>
              <a:t>UBICACIÓN  METODOLÓGICA  EN  EL</a:t>
            </a:r>
          </a:p>
          <a:p>
            <a:pPr marL="0" indent="0" algn="ctr">
              <a:buNone/>
            </a:pPr>
            <a:r>
              <a:rPr lang="es-MX" b="1" u="sng" dirty="0">
                <a:latin typeface="Times New Roman" panose="02020603050405020304" pitchFamily="18" charset="0"/>
                <a:cs typeface="Times New Roman" panose="02020603050405020304" pitchFamily="18" charset="0"/>
              </a:rPr>
              <a:t>CÓDIGO  CIVIL  Y  COMERCIAL</a:t>
            </a:r>
          </a:p>
          <a:p>
            <a:pPr marL="0" indent="0">
              <a:buNone/>
            </a:pPr>
            <a:endParaRPr lang="es-MX" sz="2800" b="1" dirty="0">
              <a:latin typeface="Times New Roman" panose="02020603050405020304" pitchFamily="18" charset="0"/>
              <a:cs typeface="Times New Roman" panose="02020603050405020304" pitchFamily="18" charset="0"/>
            </a:endParaRPr>
          </a:p>
          <a:p>
            <a:pPr>
              <a:buFontTx/>
              <a:buChar char="-"/>
            </a:pPr>
            <a:r>
              <a:rPr lang="es-MX" sz="2800" b="1" dirty="0">
                <a:latin typeface="Times New Roman" panose="02020603050405020304" pitchFamily="18" charset="0"/>
                <a:cs typeface="Times New Roman" panose="02020603050405020304" pitchFamily="18" charset="0"/>
              </a:rPr>
              <a:t>Libro Tercero: </a:t>
            </a:r>
            <a:r>
              <a:rPr lang="es-MX" sz="2400" dirty="0">
                <a:latin typeface="Times New Roman" panose="02020603050405020304" pitchFamily="18" charset="0"/>
                <a:cs typeface="Times New Roman" panose="02020603050405020304" pitchFamily="18" charset="0"/>
              </a:rPr>
              <a:t>Derechos Personales.</a:t>
            </a:r>
            <a:r>
              <a:rPr lang="es-MX" sz="2800" b="1" dirty="0">
                <a:latin typeface="Times New Roman" panose="02020603050405020304" pitchFamily="18" charset="0"/>
                <a:cs typeface="Times New Roman" panose="02020603050405020304" pitchFamily="18" charset="0"/>
              </a:rPr>
              <a:t> </a:t>
            </a:r>
          </a:p>
          <a:p>
            <a:pPr>
              <a:buFontTx/>
              <a:buChar char="-"/>
            </a:pPr>
            <a:endParaRPr lang="es-MX" sz="2800" b="1" dirty="0">
              <a:latin typeface="Times New Roman" panose="02020603050405020304" pitchFamily="18" charset="0"/>
              <a:cs typeface="Times New Roman" panose="02020603050405020304" pitchFamily="18" charset="0"/>
            </a:endParaRPr>
          </a:p>
          <a:p>
            <a:pPr>
              <a:buFontTx/>
              <a:buChar char="-"/>
            </a:pPr>
            <a:r>
              <a:rPr lang="es-MX" sz="2800" b="1" dirty="0">
                <a:latin typeface="Times New Roman" panose="02020603050405020304" pitchFamily="18" charset="0"/>
                <a:cs typeface="Times New Roman" panose="02020603050405020304" pitchFamily="18" charset="0"/>
              </a:rPr>
              <a:t>Título I: </a:t>
            </a:r>
            <a:r>
              <a:rPr lang="es-MX" sz="2400" dirty="0">
                <a:latin typeface="Times New Roman" panose="02020603050405020304" pitchFamily="18" charset="0"/>
                <a:cs typeface="Times New Roman" panose="02020603050405020304" pitchFamily="18" charset="0"/>
              </a:rPr>
              <a:t>Obligaciones en General.</a:t>
            </a:r>
            <a:r>
              <a:rPr lang="es-MX" sz="2800" b="1" dirty="0">
                <a:latin typeface="Times New Roman" panose="02020603050405020304" pitchFamily="18" charset="0"/>
                <a:cs typeface="Times New Roman" panose="02020603050405020304" pitchFamily="18" charset="0"/>
              </a:rPr>
              <a:t> </a:t>
            </a:r>
          </a:p>
          <a:p>
            <a:pPr>
              <a:buFontTx/>
              <a:buChar char="-"/>
            </a:pPr>
            <a:endParaRPr lang="es-MX" sz="2800" b="1" dirty="0">
              <a:latin typeface="Times New Roman" panose="02020603050405020304" pitchFamily="18" charset="0"/>
              <a:cs typeface="Times New Roman" panose="02020603050405020304" pitchFamily="18" charset="0"/>
            </a:endParaRPr>
          </a:p>
          <a:p>
            <a:pPr>
              <a:buFontTx/>
              <a:buChar char="-"/>
            </a:pPr>
            <a:r>
              <a:rPr lang="es-MX" sz="2800" b="1" dirty="0">
                <a:latin typeface="Times New Roman" panose="02020603050405020304" pitchFamily="18" charset="0"/>
                <a:cs typeface="Times New Roman" panose="02020603050405020304" pitchFamily="18" charset="0"/>
              </a:rPr>
              <a:t>Capítulo III: </a:t>
            </a:r>
            <a:r>
              <a:rPr lang="es-MX" sz="2400" dirty="0">
                <a:latin typeface="Times New Roman" panose="02020603050405020304" pitchFamily="18" charset="0"/>
                <a:cs typeface="Times New Roman" panose="02020603050405020304" pitchFamily="18" charset="0"/>
              </a:rPr>
              <a:t>Clases de Obligaciones.</a:t>
            </a:r>
            <a:r>
              <a:rPr lang="es-MX" sz="2800" b="1" dirty="0">
                <a:latin typeface="Times New Roman" panose="02020603050405020304" pitchFamily="18" charset="0"/>
                <a:cs typeface="Times New Roman" panose="02020603050405020304" pitchFamily="18" charset="0"/>
              </a:rPr>
              <a:t> </a:t>
            </a:r>
          </a:p>
          <a:p>
            <a:pPr>
              <a:buFontTx/>
              <a:buChar char="-"/>
            </a:pPr>
            <a:endParaRPr lang="es-MX" sz="2800" b="1" dirty="0">
              <a:latin typeface="Times New Roman" panose="02020603050405020304" pitchFamily="18" charset="0"/>
              <a:cs typeface="Times New Roman" panose="02020603050405020304" pitchFamily="18" charset="0"/>
            </a:endParaRPr>
          </a:p>
          <a:p>
            <a:pPr>
              <a:buFontTx/>
              <a:buChar char="-"/>
            </a:pPr>
            <a:r>
              <a:rPr lang="es-MX" sz="2800" b="1" dirty="0">
                <a:latin typeface="Times New Roman" panose="02020603050405020304" pitchFamily="18" charset="0"/>
                <a:cs typeface="Times New Roman" panose="02020603050405020304" pitchFamily="18" charset="0"/>
              </a:rPr>
              <a:t>Sección 1ª: </a:t>
            </a:r>
            <a:r>
              <a:rPr lang="es-MX" sz="2400" dirty="0">
                <a:latin typeface="Times New Roman" panose="02020603050405020304" pitchFamily="18" charset="0"/>
                <a:cs typeface="Times New Roman" panose="02020603050405020304" pitchFamily="18" charset="0"/>
              </a:rPr>
              <a:t>Obligaciones de Dar.  </a:t>
            </a:r>
          </a:p>
          <a:p>
            <a:pPr>
              <a:buFontTx/>
              <a:buChar char="-"/>
            </a:pPr>
            <a:endParaRPr lang="es-MX" sz="2800" b="1" dirty="0">
              <a:latin typeface="Times New Roman" panose="02020603050405020304" pitchFamily="18" charset="0"/>
              <a:cs typeface="Times New Roman" panose="02020603050405020304" pitchFamily="18" charset="0"/>
            </a:endParaRPr>
          </a:p>
          <a:p>
            <a:pPr>
              <a:buFontTx/>
              <a:buChar char="-"/>
            </a:pPr>
            <a:r>
              <a:rPr lang="es-MX" sz="2800" b="1" dirty="0">
                <a:latin typeface="Times New Roman" panose="02020603050405020304" pitchFamily="18" charset="0"/>
                <a:cs typeface="Times New Roman" panose="02020603050405020304" pitchFamily="18" charset="0"/>
              </a:rPr>
              <a:t>Parágrafo 6°: </a:t>
            </a:r>
            <a:r>
              <a:rPr lang="es-MX" sz="2400" dirty="0">
                <a:latin typeface="Times New Roman" panose="02020603050405020304" pitchFamily="18" charset="0"/>
                <a:cs typeface="Times New Roman" panose="02020603050405020304" pitchFamily="18" charset="0"/>
              </a:rPr>
              <a:t>Obligaciones de Dar Dinero (</a:t>
            </a:r>
            <a:r>
              <a:rPr lang="es-MX" sz="2200" dirty="0">
                <a:latin typeface="Times New Roman" panose="02020603050405020304" pitchFamily="18" charset="0"/>
                <a:cs typeface="Times New Roman" panose="02020603050405020304" pitchFamily="18" charset="0"/>
              </a:rPr>
              <a:t>art. 765, </a:t>
            </a:r>
            <a:r>
              <a:rPr lang="es-MX" sz="2200" i="1" dirty="0">
                <a:latin typeface="Times New Roman" panose="02020603050405020304" pitchFamily="18" charset="0"/>
                <a:cs typeface="Times New Roman" panose="02020603050405020304" pitchFamily="18" charset="0"/>
              </a:rPr>
              <a:t>segunda parte</a:t>
            </a:r>
            <a:r>
              <a:rPr lang="es-MX" sz="2400" dirty="0">
                <a:latin typeface="Times New Roman" panose="02020603050405020304" pitchFamily="18" charset="0"/>
                <a:cs typeface="Times New Roman" panose="02020603050405020304" pitchFamily="18" charset="0"/>
              </a:rPr>
              <a:t>).</a:t>
            </a:r>
            <a:r>
              <a:rPr lang="es-MX" sz="2800" b="1" dirty="0">
                <a:latin typeface="Times New Roman" panose="02020603050405020304" pitchFamily="18" charset="0"/>
                <a:cs typeface="Times New Roman" panose="02020603050405020304" pitchFamily="18" charset="0"/>
              </a:rPr>
              <a:t> </a:t>
            </a:r>
          </a:p>
          <a:p>
            <a:pPr marL="0" indent="0">
              <a:buNone/>
            </a:pPr>
            <a:endParaRPr lang="es-MX" sz="2800" b="1" dirty="0">
              <a:latin typeface="Times New Roman" panose="02020603050405020304" pitchFamily="18" charset="0"/>
              <a:cs typeface="Times New Roman" panose="02020603050405020304" pitchFamily="18" charset="0"/>
            </a:endParaRPr>
          </a:p>
          <a:p>
            <a:pPr marL="0" indent="0">
              <a:buNone/>
            </a:pPr>
            <a:endParaRPr lang="es-MX"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563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lgn="ctr">
              <a:buNone/>
            </a:pPr>
            <a:r>
              <a:rPr lang="es-MX" sz="1200" dirty="0">
                <a:latin typeface="Times New Roman" panose="02020603050405020304" pitchFamily="18" charset="0"/>
                <a:cs typeface="Times New Roman" panose="02020603050405020304" pitchFamily="18" charset="0"/>
              </a:rPr>
              <a:t>   </a:t>
            </a:r>
          </a:p>
          <a:p>
            <a:pPr marL="0" indent="0" algn="ctr">
              <a:buNone/>
            </a:pPr>
            <a:endParaRPr lang="es-MX" b="1" u="sng" dirty="0">
              <a:latin typeface="Times New Roman" panose="02020603050405020304" pitchFamily="18" charset="0"/>
              <a:cs typeface="Times New Roman" panose="02020603050405020304" pitchFamily="18" charset="0"/>
            </a:endParaRPr>
          </a:p>
          <a:p>
            <a:pPr marL="0" indent="0" algn="ctr">
              <a:buNone/>
            </a:pPr>
            <a:r>
              <a:rPr lang="es-MX" b="1" u="sng" dirty="0">
                <a:latin typeface="Times New Roman" panose="02020603050405020304" pitchFamily="18" charset="0"/>
                <a:cs typeface="Times New Roman" panose="02020603050405020304" pitchFamily="18" charset="0"/>
              </a:rPr>
              <a:t>ARTÍCULO   765  -  CONCEPTO </a:t>
            </a:r>
            <a:endParaRPr lang="es-MX" u="sng" dirty="0">
              <a:latin typeface="Times New Roman" panose="02020603050405020304" pitchFamily="18" charset="0"/>
              <a:cs typeface="Times New Roman" panose="02020603050405020304" pitchFamily="18" charset="0"/>
            </a:endParaRPr>
          </a:p>
          <a:p>
            <a:pPr>
              <a:buFontTx/>
              <a:buChar char="-"/>
            </a:pPr>
            <a:endParaRPr lang="es-MX" sz="2400" b="1" dirty="0">
              <a:latin typeface="Times New Roman" panose="02020603050405020304" pitchFamily="18" charset="0"/>
              <a:cs typeface="Times New Roman" panose="02020603050405020304" pitchFamily="18" charset="0"/>
            </a:endParaRPr>
          </a:p>
          <a:p>
            <a:pPr marL="0" indent="0">
              <a:buNone/>
            </a:pPr>
            <a:r>
              <a:rPr lang="es-MX" b="1" dirty="0">
                <a:latin typeface="Times New Roman" panose="02020603050405020304" pitchFamily="18" charset="0"/>
                <a:cs typeface="Times New Roman" panose="02020603050405020304" pitchFamily="18" charset="0"/>
              </a:rPr>
              <a:t>¨</a:t>
            </a:r>
            <a:r>
              <a:rPr lang="es-MX" dirty="0">
                <a:latin typeface="Times New Roman" panose="02020603050405020304" pitchFamily="18" charset="0"/>
                <a:cs typeface="Times New Roman" panose="02020603050405020304" pitchFamily="18" charset="0"/>
              </a:rPr>
              <a:t>La obligación es de dar dinero si el deudor debe cierta cantidad de moneda, determinada o determinable, al momento de constitución de la obligación. </a:t>
            </a:r>
            <a:r>
              <a:rPr lang="es-MX" i="1" dirty="0">
                <a:latin typeface="Times New Roman" panose="02020603050405020304" pitchFamily="18" charset="0"/>
                <a:cs typeface="Times New Roman" panose="02020603050405020304" pitchFamily="18" charset="0"/>
              </a:rPr>
              <a:t>Si por el acto por el que se ha constituido la obligación, se estipuló dar </a:t>
            </a:r>
            <a:r>
              <a:rPr lang="es-MX" b="1" i="1" dirty="0">
                <a:latin typeface="Times New Roman" panose="02020603050405020304" pitchFamily="18" charset="0"/>
                <a:cs typeface="Times New Roman" panose="02020603050405020304" pitchFamily="18" charset="0"/>
              </a:rPr>
              <a:t>moneda que no sea de curso legal en la República</a:t>
            </a:r>
            <a:r>
              <a:rPr lang="es-MX" i="1" dirty="0">
                <a:latin typeface="Times New Roman" panose="02020603050405020304" pitchFamily="18" charset="0"/>
                <a:cs typeface="Times New Roman" panose="02020603050405020304" pitchFamily="18" charset="0"/>
              </a:rPr>
              <a:t>, la obligación debe considerarse como de </a:t>
            </a:r>
            <a:r>
              <a:rPr lang="es-MX" b="1" i="1" dirty="0">
                <a:latin typeface="Times New Roman" panose="02020603050405020304" pitchFamily="18" charset="0"/>
                <a:cs typeface="Times New Roman" panose="02020603050405020304" pitchFamily="18" charset="0"/>
              </a:rPr>
              <a:t>dar cantidades de cosas</a:t>
            </a:r>
            <a:r>
              <a:rPr lang="es-MX" i="1" dirty="0">
                <a:latin typeface="Times New Roman" panose="02020603050405020304" pitchFamily="18" charset="0"/>
                <a:cs typeface="Times New Roman" panose="02020603050405020304" pitchFamily="18" charset="0"/>
              </a:rPr>
              <a:t> y el deudor </a:t>
            </a:r>
            <a:r>
              <a:rPr lang="es-MX" b="1" i="1" dirty="0">
                <a:latin typeface="Times New Roman" panose="02020603050405020304" pitchFamily="18" charset="0"/>
                <a:cs typeface="Times New Roman" panose="02020603050405020304" pitchFamily="18" charset="0"/>
              </a:rPr>
              <a:t>puede</a:t>
            </a:r>
            <a:r>
              <a:rPr lang="es-MX" i="1" dirty="0">
                <a:latin typeface="Times New Roman" panose="02020603050405020304" pitchFamily="18" charset="0"/>
                <a:cs typeface="Times New Roman" panose="02020603050405020304" pitchFamily="18" charset="0"/>
              </a:rPr>
              <a:t> liberarse dando el equivalente en moneda de curso legal</a:t>
            </a:r>
            <a:r>
              <a:rPr lang="es-MX" dirty="0">
                <a:latin typeface="Times New Roman" panose="02020603050405020304" pitchFamily="18" charset="0"/>
                <a:cs typeface="Times New Roman" panose="02020603050405020304" pitchFamily="18" charset="0"/>
              </a:rPr>
              <a:t>”.</a:t>
            </a:r>
            <a:endParaRPr lang="es-MX" b="1" dirty="0">
              <a:latin typeface="Times New Roman" panose="02020603050405020304" pitchFamily="18" charset="0"/>
              <a:cs typeface="Times New Roman" panose="02020603050405020304" pitchFamily="18" charset="0"/>
            </a:endParaRPr>
          </a:p>
          <a:p>
            <a:pPr marL="0" indent="0">
              <a:buNone/>
            </a:pPr>
            <a:endParaRPr lang="es-MX" sz="2800" b="1" dirty="0">
              <a:latin typeface="Times New Roman" panose="02020603050405020304" pitchFamily="18" charset="0"/>
              <a:cs typeface="Times New Roman" panose="02020603050405020304" pitchFamily="18" charset="0"/>
            </a:endParaRPr>
          </a:p>
          <a:p>
            <a:pPr marL="0" indent="0">
              <a:buNone/>
            </a:pPr>
            <a:endParaRPr lang="es-MX"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2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lgn="ctr">
              <a:buNone/>
            </a:pPr>
            <a:r>
              <a:rPr lang="es-MX" sz="1200" dirty="0">
                <a:latin typeface="Times New Roman" panose="02020603050405020304" pitchFamily="18" charset="0"/>
                <a:cs typeface="Times New Roman" panose="02020603050405020304" pitchFamily="18" charset="0"/>
              </a:rPr>
              <a:t>   </a:t>
            </a:r>
            <a:endParaRPr lang="es-MX" b="1" u="sng" dirty="0">
              <a:latin typeface="Times New Roman" panose="02020603050405020304" pitchFamily="18" charset="0"/>
              <a:cs typeface="Times New Roman" panose="02020603050405020304" pitchFamily="18" charset="0"/>
            </a:endParaRPr>
          </a:p>
          <a:p>
            <a:pPr marL="0" indent="0" algn="ctr">
              <a:buNone/>
            </a:pPr>
            <a:r>
              <a:rPr lang="es-MX" b="1" u="sng" dirty="0">
                <a:latin typeface="Times New Roman" panose="02020603050405020304" pitchFamily="18" charset="0"/>
                <a:cs typeface="Times New Roman" panose="02020603050405020304" pitchFamily="18" charset="0"/>
              </a:rPr>
              <a:t>CLASIFICACIÓN:</a:t>
            </a:r>
            <a:r>
              <a:rPr lang="es-MX" sz="2800" b="1" dirty="0">
                <a:latin typeface="Times New Roman" panose="02020603050405020304" pitchFamily="18" charset="0"/>
                <a:cs typeface="Times New Roman" panose="02020603050405020304" pitchFamily="18" charset="0"/>
              </a:rPr>
              <a:t> </a:t>
            </a:r>
          </a:p>
          <a:p>
            <a:pPr marL="0" indent="0" algn="just">
              <a:buNone/>
            </a:pPr>
            <a:endParaRPr lang="es-MX" sz="2800" b="1" dirty="0">
              <a:latin typeface="Times New Roman" panose="02020603050405020304" pitchFamily="18" charset="0"/>
              <a:cs typeface="Times New Roman" panose="02020603050405020304" pitchFamily="18" charset="0"/>
            </a:endParaRPr>
          </a:p>
          <a:p>
            <a:pPr marL="0" indent="0" algn="just">
              <a:buNone/>
            </a:pPr>
            <a:r>
              <a:rPr lang="es-MX" sz="2800" b="1" dirty="0">
                <a:latin typeface="Times New Roman" panose="02020603050405020304" pitchFamily="18" charset="0"/>
                <a:cs typeface="Times New Roman" panose="02020603050405020304" pitchFamily="18" charset="0"/>
              </a:rPr>
              <a:t>1) Obligaciones Dinerarias: </a:t>
            </a:r>
            <a:r>
              <a:rPr lang="es-MX" sz="2400" dirty="0">
                <a:latin typeface="Times New Roman" panose="02020603050405020304" pitchFamily="18" charset="0"/>
                <a:cs typeface="Times New Roman" panose="02020603050405020304" pitchFamily="18" charset="0"/>
              </a:rPr>
              <a:t>art. 765, primera parte.</a:t>
            </a:r>
            <a:r>
              <a:rPr lang="es-MX" sz="2800" b="1" dirty="0">
                <a:latin typeface="Times New Roman" panose="02020603050405020304" pitchFamily="18" charset="0"/>
                <a:cs typeface="Times New Roman" panose="02020603050405020304" pitchFamily="18" charset="0"/>
              </a:rPr>
              <a:t> </a:t>
            </a:r>
          </a:p>
          <a:p>
            <a:pPr marL="514350" indent="-514350" algn="just">
              <a:buAutoNum type="arabicParenR"/>
            </a:pPr>
            <a:endParaRPr lang="es-MX" sz="2800" b="1" dirty="0">
              <a:latin typeface="Times New Roman" panose="02020603050405020304" pitchFamily="18" charset="0"/>
              <a:cs typeface="Times New Roman" panose="02020603050405020304" pitchFamily="18" charset="0"/>
            </a:endParaRPr>
          </a:p>
          <a:p>
            <a:pPr marL="0" indent="0" algn="just">
              <a:buNone/>
            </a:pPr>
            <a:r>
              <a:rPr lang="es-MX" sz="2800" b="1" dirty="0">
                <a:latin typeface="Times New Roman" panose="02020603050405020304" pitchFamily="18" charset="0"/>
                <a:cs typeface="Times New Roman" panose="02020603050405020304" pitchFamily="18" charset="0"/>
              </a:rPr>
              <a:t>2) Obligaciones de Valor: </a:t>
            </a:r>
            <a:r>
              <a:rPr lang="es-MX" sz="2400" dirty="0">
                <a:latin typeface="Times New Roman" panose="02020603050405020304" pitchFamily="18" charset="0"/>
                <a:cs typeface="Times New Roman" panose="02020603050405020304" pitchFamily="18" charset="0"/>
              </a:rPr>
              <a:t>art. 772.  </a:t>
            </a:r>
          </a:p>
          <a:p>
            <a:pPr marL="0" indent="0" algn="just">
              <a:buNone/>
            </a:pPr>
            <a:endParaRPr lang="es-MX" sz="2400" b="1" dirty="0">
              <a:latin typeface="Times New Roman" panose="02020603050405020304" pitchFamily="18" charset="0"/>
              <a:cs typeface="Times New Roman" panose="02020603050405020304" pitchFamily="18" charset="0"/>
            </a:endParaRPr>
          </a:p>
          <a:p>
            <a:pPr marL="0" indent="0" algn="just">
              <a:buNone/>
            </a:pPr>
            <a:r>
              <a:rPr lang="es-MX" sz="2800" b="1" dirty="0">
                <a:latin typeface="Times New Roman" panose="02020603050405020304" pitchFamily="18" charset="0"/>
                <a:cs typeface="Times New Roman" panose="02020603050405020304" pitchFamily="18" charset="0"/>
              </a:rPr>
              <a:t>3) Obligaciones en Moneda Extranjera:</a:t>
            </a:r>
            <a:r>
              <a:rPr lang="es-MX" sz="2400" dirty="0">
                <a:latin typeface="Times New Roman" panose="02020603050405020304" pitchFamily="18" charset="0"/>
                <a:cs typeface="Times New Roman" panose="02020603050405020304" pitchFamily="18" charset="0"/>
              </a:rPr>
              <a:t> art. 765, segunda parte. </a:t>
            </a:r>
          </a:p>
          <a:p>
            <a:pPr marL="0" indent="0" algn="just">
              <a:buNone/>
            </a:pPr>
            <a:r>
              <a:rPr lang="es-MX" sz="2000" b="1" dirty="0">
                <a:latin typeface="Times New Roman" panose="02020603050405020304" pitchFamily="18" charset="0"/>
                <a:cs typeface="Times New Roman" panose="02020603050405020304" pitchFamily="18" charset="0"/>
              </a:rPr>
              <a:t>            * REGLA GENERAL: </a:t>
            </a:r>
            <a:r>
              <a:rPr lang="es-MX" sz="2000" dirty="0">
                <a:latin typeface="Times New Roman" panose="02020603050405020304" pitchFamily="18" charset="0"/>
                <a:cs typeface="Times New Roman" panose="02020603050405020304" pitchFamily="18" charset="0"/>
              </a:rPr>
              <a:t>el deudor tiene la opción de liberarse dando el </a:t>
            </a:r>
          </a:p>
          <a:p>
            <a:pPr marL="0" indent="0" algn="just">
              <a:buNone/>
            </a:pPr>
            <a:r>
              <a:rPr lang="es-MX" sz="2000" dirty="0">
                <a:latin typeface="Times New Roman" panose="02020603050405020304" pitchFamily="18" charset="0"/>
                <a:cs typeface="Times New Roman" panose="02020603050405020304" pitchFamily="18" charset="0"/>
              </a:rPr>
              <a:t>                equivalente en moneda de curso legal.  </a:t>
            </a:r>
            <a:endParaRPr lang="es-MX" sz="2000" b="1" dirty="0">
              <a:latin typeface="Times New Roman" panose="02020603050405020304" pitchFamily="18" charset="0"/>
              <a:cs typeface="Times New Roman" panose="02020603050405020304" pitchFamily="18" charset="0"/>
            </a:endParaRPr>
          </a:p>
          <a:p>
            <a:pPr marL="0" indent="0" algn="just">
              <a:buNone/>
            </a:pPr>
            <a:r>
              <a:rPr lang="es-MX" sz="2000" b="1" dirty="0">
                <a:latin typeface="Times New Roman" panose="02020603050405020304" pitchFamily="18" charset="0"/>
                <a:cs typeface="Times New Roman" panose="02020603050405020304" pitchFamily="18" charset="0"/>
              </a:rPr>
              <a:t>                - EXCEPCIONES: 1) </a:t>
            </a:r>
            <a:r>
              <a:rPr lang="es-MX" sz="2000" b="1" u="sng" dirty="0">
                <a:latin typeface="Times New Roman" panose="02020603050405020304" pitchFamily="18" charset="0"/>
                <a:cs typeface="Times New Roman" panose="02020603050405020304" pitchFamily="18" charset="0"/>
              </a:rPr>
              <a:t>Pacto expreso en moneda extranjera</a:t>
            </a:r>
            <a:r>
              <a:rPr lang="es-MX" sz="2000" b="1" dirty="0">
                <a:latin typeface="Times New Roman" panose="02020603050405020304" pitchFamily="18" charset="0"/>
                <a:cs typeface="Times New Roman" panose="02020603050405020304" pitchFamily="18" charset="0"/>
              </a:rPr>
              <a:t>. </a:t>
            </a:r>
          </a:p>
          <a:p>
            <a:pPr marL="0" indent="0" algn="just">
              <a:buNone/>
            </a:pPr>
            <a:r>
              <a:rPr lang="es-MX" sz="2000" b="1" dirty="0">
                <a:latin typeface="Times New Roman" panose="02020603050405020304" pitchFamily="18" charset="0"/>
                <a:cs typeface="Times New Roman" panose="02020603050405020304" pitchFamily="18" charset="0"/>
              </a:rPr>
              <a:t>                                                  2) Que esté prevista expresamente otra solución:</a:t>
            </a:r>
            <a:endParaRPr lang="es-MX" sz="2000" dirty="0">
              <a:latin typeface="Times New Roman" panose="02020603050405020304" pitchFamily="18" charset="0"/>
              <a:cs typeface="Times New Roman" panose="02020603050405020304" pitchFamily="18" charset="0"/>
            </a:endParaRPr>
          </a:p>
          <a:p>
            <a:pPr marL="0" indent="0" algn="just">
              <a:buNone/>
            </a:pPr>
            <a:r>
              <a:rPr lang="es-MX" sz="2000" dirty="0">
                <a:latin typeface="Times New Roman" panose="02020603050405020304" pitchFamily="18" charset="0"/>
                <a:cs typeface="Times New Roman" panose="02020603050405020304" pitchFamily="18" charset="0"/>
              </a:rPr>
              <a:t>                                                          a.- Contrato de Depósito Bancario (art. 1390).</a:t>
            </a:r>
          </a:p>
          <a:p>
            <a:pPr marL="0" indent="0" algn="just">
              <a:buNone/>
            </a:pPr>
            <a:r>
              <a:rPr lang="es-MX" sz="2000" dirty="0">
                <a:latin typeface="Times New Roman" panose="02020603050405020304" pitchFamily="18" charset="0"/>
                <a:cs typeface="Times New Roman" panose="02020603050405020304" pitchFamily="18" charset="0"/>
              </a:rPr>
              <a:t>                                                          b.- Contrato de Préstamo Bancario (art. 1408). </a:t>
            </a:r>
          </a:p>
          <a:p>
            <a:pPr marL="0" indent="0" algn="just">
              <a:buNone/>
            </a:pPr>
            <a:r>
              <a:rPr lang="es-MX" sz="2000" dirty="0">
                <a:latin typeface="Times New Roman" panose="02020603050405020304" pitchFamily="18" charset="0"/>
                <a:cs typeface="Times New Roman" panose="02020603050405020304" pitchFamily="18" charset="0"/>
              </a:rPr>
              <a:t>                                                          c.- Contrato de Mutuo (arts. 1525 y 1527).   </a:t>
            </a:r>
          </a:p>
          <a:p>
            <a:pPr marL="0" indent="0" algn="just">
              <a:buNone/>
            </a:pPr>
            <a:endParaRPr lang="es-MX"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091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lgn="ctr">
              <a:buNone/>
            </a:pPr>
            <a:r>
              <a:rPr lang="es-MX" sz="1200" dirty="0">
                <a:latin typeface="Times New Roman" panose="02020603050405020304" pitchFamily="18" charset="0"/>
                <a:cs typeface="Times New Roman" panose="02020603050405020304" pitchFamily="18" charset="0"/>
              </a:rPr>
              <a:t>   </a:t>
            </a:r>
          </a:p>
          <a:p>
            <a:pPr marL="0" indent="0" algn="ctr">
              <a:buNone/>
            </a:pPr>
            <a:r>
              <a:rPr lang="es-MX" b="1" dirty="0">
                <a:latin typeface="Times New Roman" panose="02020603050405020304" pitchFamily="18" charset="0"/>
                <a:cs typeface="Times New Roman" panose="02020603050405020304" pitchFamily="18" charset="0"/>
              </a:rPr>
              <a:t>* </a:t>
            </a:r>
            <a:r>
              <a:rPr lang="es-MX" b="1" u="sng" dirty="0">
                <a:latin typeface="Times New Roman" panose="02020603050405020304" pitchFamily="18" charset="0"/>
                <a:cs typeface="Times New Roman" panose="02020603050405020304" pitchFamily="18" charset="0"/>
              </a:rPr>
              <a:t>DISTINTOS  SUPUESTOS:</a:t>
            </a:r>
          </a:p>
          <a:p>
            <a:pPr marL="0" indent="0">
              <a:buNone/>
            </a:pPr>
            <a:endParaRPr lang="es-MX" sz="2800" b="1" dirty="0">
              <a:latin typeface="Times New Roman" panose="02020603050405020304" pitchFamily="18" charset="0"/>
              <a:cs typeface="Times New Roman" panose="02020603050405020304" pitchFamily="18" charset="0"/>
            </a:endParaRPr>
          </a:p>
          <a:p>
            <a:pPr marL="0" indent="0">
              <a:buNone/>
            </a:pPr>
            <a:r>
              <a:rPr lang="es-MX" sz="2800" b="1" dirty="0">
                <a:latin typeface="Times New Roman" panose="02020603050405020304" pitchFamily="18" charset="0"/>
                <a:cs typeface="Times New Roman" panose="02020603050405020304" pitchFamily="18" charset="0"/>
              </a:rPr>
              <a:t>1) </a:t>
            </a:r>
            <a:r>
              <a:rPr lang="es-MX" sz="2400" dirty="0">
                <a:latin typeface="Times New Roman" panose="02020603050405020304" pitchFamily="18" charset="0"/>
                <a:cs typeface="Times New Roman" panose="02020603050405020304" pitchFamily="18" charset="0"/>
              </a:rPr>
              <a:t>Se pactó expresamente en moneda extranjera y se paga en moneda extranjera. </a:t>
            </a:r>
          </a:p>
          <a:p>
            <a:pPr marL="0" indent="0">
              <a:buNone/>
            </a:pPr>
            <a:r>
              <a:rPr lang="es-MX" sz="2800" b="1" dirty="0">
                <a:latin typeface="Times New Roman" panose="02020603050405020304" pitchFamily="18" charset="0"/>
                <a:cs typeface="Times New Roman" panose="02020603050405020304" pitchFamily="18" charset="0"/>
              </a:rPr>
              <a:t> </a:t>
            </a:r>
          </a:p>
          <a:p>
            <a:pPr marL="0" indent="0">
              <a:buNone/>
            </a:pPr>
            <a:r>
              <a:rPr lang="es-MX" sz="2800" b="1" dirty="0">
                <a:latin typeface="Times New Roman" panose="02020603050405020304" pitchFamily="18" charset="0"/>
                <a:cs typeface="Times New Roman" panose="02020603050405020304" pitchFamily="18" charset="0"/>
              </a:rPr>
              <a:t>2)</a:t>
            </a:r>
            <a:r>
              <a:rPr lang="es-MX" sz="2800" dirty="0">
                <a:latin typeface="Times New Roman" panose="02020603050405020304" pitchFamily="18" charset="0"/>
                <a:cs typeface="Times New Roman" panose="02020603050405020304" pitchFamily="18" charset="0"/>
              </a:rPr>
              <a:t> </a:t>
            </a:r>
            <a:r>
              <a:rPr lang="es-MX" sz="2400" dirty="0">
                <a:latin typeface="Times New Roman" panose="02020603050405020304" pitchFamily="18" charset="0"/>
                <a:cs typeface="Times New Roman" panose="02020603050405020304" pitchFamily="18" charset="0"/>
              </a:rPr>
              <a:t>Convienen en moneda extranjera la compraventa de un inmueble, pero luego el deudor no puede adquirir la misma para pagar al acreedor.  </a:t>
            </a:r>
          </a:p>
          <a:p>
            <a:pPr marL="0" indent="0">
              <a:buNone/>
            </a:pPr>
            <a:r>
              <a:rPr lang="es-MX" sz="2400" dirty="0">
                <a:latin typeface="Times New Roman" panose="02020603050405020304" pitchFamily="18" charset="0"/>
                <a:cs typeface="Times New Roman" panose="02020603050405020304" pitchFamily="18" charset="0"/>
              </a:rPr>
              <a:t>        - ¿Se ve afectado algún </a:t>
            </a:r>
            <a:r>
              <a:rPr lang="es-MX" sz="2400" i="1" dirty="0">
                <a:latin typeface="Times New Roman" panose="02020603050405020304" pitchFamily="18" charset="0"/>
                <a:cs typeface="Times New Roman" panose="02020603050405020304" pitchFamily="18" charset="0"/>
              </a:rPr>
              <a:t>elemento esencial de la obligación</a:t>
            </a:r>
            <a:r>
              <a:rPr lang="es-MX" sz="2400" dirty="0">
                <a:latin typeface="Times New Roman" panose="02020603050405020304" pitchFamily="18" charset="0"/>
                <a:cs typeface="Times New Roman" panose="02020603050405020304" pitchFamily="18" charset="0"/>
              </a:rPr>
              <a:t>? </a:t>
            </a:r>
          </a:p>
          <a:p>
            <a:pPr marL="0" indent="0">
              <a:buNone/>
            </a:pPr>
            <a:r>
              <a:rPr lang="es-MX" sz="2400" dirty="0">
                <a:latin typeface="Times New Roman" panose="02020603050405020304" pitchFamily="18" charset="0"/>
                <a:cs typeface="Times New Roman" panose="02020603050405020304" pitchFamily="18" charset="0"/>
              </a:rPr>
              <a:t>        - Si el estado impide la adquisición de la moneda extranjera para </a:t>
            </a:r>
          </a:p>
          <a:p>
            <a:pPr marL="0" indent="0">
              <a:buNone/>
            </a:pPr>
            <a:r>
              <a:rPr lang="es-MX" sz="2400" dirty="0">
                <a:latin typeface="Times New Roman" panose="02020603050405020304" pitchFamily="18" charset="0"/>
                <a:cs typeface="Times New Roman" panose="02020603050405020304" pitchFamily="18" charset="0"/>
              </a:rPr>
              <a:t>           afrontar las obligaciones: ¿se conculca derechos constitucionales? </a:t>
            </a:r>
          </a:p>
          <a:p>
            <a:pPr marL="0" indent="0">
              <a:buNone/>
            </a:pPr>
            <a:r>
              <a:rPr lang="es-MX" sz="2400" dirty="0">
                <a:latin typeface="Times New Roman" panose="02020603050405020304" pitchFamily="18" charset="0"/>
                <a:cs typeface="Times New Roman" panose="02020603050405020304" pitchFamily="18" charset="0"/>
              </a:rPr>
              <a:t>        - En caso afirmativo: ¿qué efectos jurídicos produciría?  </a:t>
            </a:r>
          </a:p>
          <a:p>
            <a:pPr marL="0" indent="0">
              <a:buNone/>
            </a:pPr>
            <a:r>
              <a:rPr lang="es-MX" sz="2400" dirty="0">
                <a:latin typeface="Times New Roman" panose="02020603050405020304" pitchFamily="18" charset="0"/>
                <a:cs typeface="Times New Roman" panose="02020603050405020304" pitchFamily="18" charset="0"/>
              </a:rPr>
              <a:t>        - Alternativa posible de solución.  </a:t>
            </a:r>
          </a:p>
        </p:txBody>
      </p:sp>
    </p:spTree>
    <p:extLst>
      <p:ext uri="{BB962C8B-B14F-4D97-AF65-F5344CB8AC3E}">
        <p14:creationId xmlns:p14="http://schemas.microsoft.com/office/powerpoint/2010/main" val="3608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lgn="ctr">
              <a:buNone/>
            </a:pPr>
            <a:r>
              <a:rPr lang="es-MX" sz="1200" dirty="0">
                <a:latin typeface="Times New Roman" panose="02020603050405020304" pitchFamily="18" charset="0"/>
                <a:cs typeface="Times New Roman" panose="02020603050405020304" pitchFamily="18" charset="0"/>
              </a:rPr>
              <a:t>   </a:t>
            </a:r>
          </a:p>
          <a:p>
            <a:pPr marL="0" indent="0" algn="ctr">
              <a:buNone/>
            </a:pPr>
            <a:r>
              <a:rPr lang="es-MX" b="1" dirty="0">
                <a:latin typeface="Times New Roman" panose="02020603050405020304" pitchFamily="18" charset="0"/>
                <a:cs typeface="Times New Roman" panose="02020603050405020304" pitchFamily="18" charset="0"/>
              </a:rPr>
              <a:t>* </a:t>
            </a:r>
            <a:r>
              <a:rPr lang="es-MX" b="1" u="sng" dirty="0">
                <a:latin typeface="Times New Roman" panose="02020603050405020304" pitchFamily="18" charset="0"/>
                <a:cs typeface="Times New Roman" panose="02020603050405020304" pitchFamily="18" charset="0"/>
              </a:rPr>
              <a:t>JURISPRUDENCIAS:</a:t>
            </a: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r>
              <a:rPr lang="es-MX" sz="2400" b="1" u="sng" dirty="0">
                <a:latin typeface="Times New Roman" panose="02020603050405020304" pitchFamily="18" charset="0"/>
                <a:cs typeface="Times New Roman" panose="02020603050405020304" pitchFamily="18" charset="0"/>
              </a:rPr>
              <a:t>CASO 1:</a:t>
            </a:r>
            <a:r>
              <a:rPr lang="es-MX" sz="2400" dirty="0">
                <a:latin typeface="Times New Roman" panose="02020603050405020304" pitchFamily="18" charset="0"/>
                <a:cs typeface="Times New Roman" panose="02020603050405020304" pitchFamily="18" charset="0"/>
              </a:rPr>
              <a:t> Las Comunicaciones “A” 5318, “A” 5330 y “A” 5339 del BCRA y toda otra disposición administrativa que impida la adquisición de dólares estadounidenses, por parte del actor, son inconstitucionales, pues no pasan el test de razonabilidad y formulan una política cambiaria contraria a la que alienta y sostiene el Poder Legislativo, tornando obligaciones de cumplimiento imposible las contratadas en los términos de los arts. 617 y 619 del Cód. Civil. </a:t>
            </a:r>
          </a:p>
          <a:p>
            <a:pPr marL="0" indent="0" algn="just">
              <a:buNone/>
            </a:pPr>
            <a:endParaRPr lang="es-MX" sz="2400" dirty="0">
              <a:latin typeface="Times New Roman" panose="02020603050405020304" pitchFamily="18" charset="0"/>
              <a:cs typeface="Times New Roman" panose="02020603050405020304" pitchFamily="18" charset="0"/>
            </a:endParaRPr>
          </a:p>
          <a:p>
            <a:pPr marL="0" indent="0" algn="just">
              <a:buNone/>
            </a:pPr>
            <a:r>
              <a:rPr lang="es-MX" sz="2400" dirty="0">
                <a:latin typeface="Times New Roman" panose="02020603050405020304" pitchFamily="18" charset="0"/>
                <a:cs typeface="Times New Roman" panose="02020603050405020304" pitchFamily="18" charset="0"/>
              </a:rPr>
              <a:t>     </a:t>
            </a:r>
            <a:r>
              <a:rPr lang="es-MX" sz="1600" dirty="0">
                <a:latin typeface="Arial" panose="020B0604020202020204" pitchFamily="34" charset="0"/>
                <a:cs typeface="Arial" panose="020B0604020202020204" pitchFamily="34" charset="0"/>
              </a:rPr>
              <a:t>“Cámara Nacional de Apelaciones en lo Civil, Sala B – 2013-11-04 – Oulton Pino, Julia Ercilia </a:t>
            </a:r>
          </a:p>
          <a:p>
            <a:pPr marL="0" indent="0" algn="just">
              <a:buNone/>
            </a:pPr>
            <a:r>
              <a:rPr lang="es-MX" sz="1600" dirty="0">
                <a:latin typeface="Arial" panose="020B0604020202020204" pitchFamily="34" charset="0"/>
                <a:cs typeface="Arial" panose="020B0604020202020204" pitchFamily="34" charset="0"/>
              </a:rPr>
              <a:t>                       Candelaria c. Vidal, Susana Mabel s/preparación de la vía ejecutiva”. </a:t>
            </a:r>
            <a:r>
              <a:rPr lang="es-MX" sz="2400" dirty="0">
                <a:latin typeface="Times New Roman" panose="02020603050405020304" pitchFamily="18" charset="0"/>
                <a:cs typeface="Times New Roman" panose="02020603050405020304" pitchFamily="18" charset="0"/>
              </a:rPr>
              <a:t> </a:t>
            </a:r>
          </a:p>
          <a:p>
            <a:pPr marL="0" indent="0" algn="just">
              <a:buNone/>
            </a:pPr>
            <a:endParaRPr lang="es-MX"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51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lgn="ctr">
              <a:buNone/>
            </a:pPr>
            <a:r>
              <a:rPr lang="es-MX" sz="1200" dirty="0">
                <a:latin typeface="Times New Roman" panose="02020603050405020304" pitchFamily="18" charset="0"/>
                <a:cs typeface="Times New Roman" panose="02020603050405020304" pitchFamily="18" charset="0"/>
              </a:rPr>
              <a:t>   </a:t>
            </a:r>
          </a:p>
          <a:p>
            <a:pPr marL="0" indent="0" algn="ctr">
              <a:buNone/>
            </a:pPr>
            <a:r>
              <a:rPr lang="es-MX" b="1" dirty="0">
                <a:latin typeface="Times New Roman" panose="02020603050405020304" pitchFamily="18" charset="0"/>
                <a:cs typeface="Times New Roman" panose="02020603050405020304" pitchFamily="18" charset="0"/>
              </a:rPr>
              <a:t>* </a:t>
            </a:r>
            <a:r>
              <a:rPr lang="es-MX" b="1" u="sng" dirty="0">
                <a:latin typeface="Times New Roman" panose="02020603050405020304" pitchFamily="18" charset="0"/>
                <a:cs typeface="Times New Roman" panose="02020603050405020304" pitchFamily="18" charset="0"/>
              </a:rPr>
              <a:t>JURISPRUDENCIAS:</a:t>
            </a: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r>
              <a:rPr lang="es-MX" sz="2000" b="1" u="sng" dirty="0">
                <a:latin typeface="Times New Roman" panose="02020603050405020304" pitchFamily="18" charset="0"/>
                <a:cs typeface="Times New Roman" panose="02020603050405020304" pitchFamily="18" charset="0"/>
              </a:rPr>
              <a:t>CASO 2:</a:t>
            </a:r>
            <a:r>
              <a:rPr lang="es-MX" sz="2000" dirty="0">
                <a:latin typeface="Times New Roman" panose="02020603050405020304" pitchFamily="18" charset="0"/>
                <a:cs typeface="Times New Roman" panose="02020603050405020304" pitchFamily="18" charset="0"/>
              </a:rPr>
              <a:t> El juez de primera instancia condenó a la parte demandada a abonar la suma de U$S 70.000, en las condiciones establecidas en el boleto de compraventa.</a:t>
            </a: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r>
              <a:rPr lang="es-MX" sz="2000" dirty="0">
                <a:latin typeface="Times New Roman" panose="02020603050405020304" pitchFamily="18" charset="0"/>
                <a:cs typeface="Times New Roman" panose="02020603050405020304" pitchFamily="18" charset="0"/>
              </a:rPr>
              <a:t>Respecto de la moneda de pago, sostuvo que el demandado no probó haber solicitado autorización a la Administración Federal de Ingresos Públicos para adquirir dólares estadounidenses. Tuvo en cuenta que </a:t>
            </a:r>
            <a:r>
              <a:rPr lang="es-MX" sz="2000" i="1" dirty="0">
                <a:latin typeface="Times New Roman" panose="02020603050405020304" pitchFamily="18" charset="0"/>
                <a:cs typeface="Times New Roman" panose="02020603050405020304" pitchFamily="18" charset="0"/>
              </a:rPr>
              <a:t>el deudor tampoco demostró que, si hubiese recurrido a algún medio alternativo válido para adquirir dicha moneda, por ejemplo adquiriendo bonos de la deuda externa en pesos que coticen en el exterior, esto le hubiera provocado un desajuste que alterase sustancialmente los términos de la ecuación económica del contrato</a:t>
            </a:r>
            <a:r>
              <a:rPr lang="es-MX" sz="2000" dirty="0">
                <a:latin typeface="Times New Roman" panose="02020603050405020304" pitchFamily="18" charset="0"/>
                <a:cs typeface="Times New Roman" panose="02020603050405020304" pitchFamily="18" charset="0"/>
              </a:rPr>
              <a:t>. En efecto, el juez consideró que no existe impedimento para condenar al pago en la moneda acordada por las partes.</a:t>
            </a:r>
          </a:p>
          <a:p>
            <a:pPr marL="0" indent="0" algn="just">
              <a:buNone/>
            </a:pPr>
            <a:endParaRPr lang="es-MX" sz="1600" dirty="0">
              <a:latin typeface="Arial" panose="020B0604020202020204" pitchFamily="34" charset="0"/>
              <a:cs typeface="Arial" panose="020B0604020202020204" pitchFamily="34" charset="0"/>
            </a:endParaRPr>
          </a:p>
          <a:p>
            <a:pPr marL="0" indent="0" algn="just">
              <a:buNone/>
            </a:pPr>
            <a:r>
              <a:rPr lang="es-MX" sz="1600" dirty="0">
                <a:latin typeface="Arial" panose="020B0604020202020204" pitchFamily="34" charset="0"/>
                <a:cs typeface="Arial" panose="020B0604020202020204" pitchFamily="34" charset="0"/>
              </a:rPr>
              <a:t> “14 de febrero de 2017, Cámara de Apelación en lo Civil y Comercial de Junín, Provincia de Buenos Aires, confirmó la sentencia dictada en “</a:t>
            </a:r>
            <a:r>
              <a:rPr lang="es-MX" sz="1600" i="1" dirty="0">
                <a:latin typeface="Arial" panose="020B0604020202020204" pitchFamily="34" charset="0"/>
                <a:cs typeface="Arial" panose="020B0604020202020204" pitchFamily="34" charset="0"/>
              </a:rPr>
              <a:t>Di Prinzio, Marcelo Ceferino y otro/ a c/ Chiesa, Carlos Javier s/ Cumplimiento de contratos civiles/comerciales</a:t>
            </a:r>
            <a:r>
              <a:rPr lang="es-MX" sz="1600" dirty="0">
                <a:latin typeface="Arial" panose="020B0604020202020204" pitchFamily="34" charset="0"/>
                <a:cs typeface="Arial" panose="020B0604020202020204" pitchFamily="34" charset="0"/>
              </a:rPr>
              <a:t>”, Expediente N° 8977/2013”.</a:t>
            </a: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endParaRPr lang="es-MX"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253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lgn="ctr">
              <a:buNone/>
            </a:pPr>
            <a:r>
              <a:rPr lang="es-MX" sz="1200" dirty="0">
                <a:latin typeface="Times New Roman" panose="02020603050405020304" pitchFamily="18" charset="0"/>
                <a:cs typeface="Times New Roman" panose="02020603050405020304" pitchFamily="18" charset="0"/>
              </a:rPr>
              <a:t>   </a:t>
            </a:r>
          </a:p>
          <a:p>
            <a:pPr marL="0" indent="0" algn="ctr">
              <a:buNone/>
            </a:pPr>
            <a:r>
              <a:rPr lang="es-MX" b="1" dirty="0">
                <a:latin typeface="Times New Roman" panose="02020603050405020304" pitchFamily="18" charset="0"/>
                <a:cs typeface="Times New Roman" panose="02020603050405020304" pitchFamily="18" charset="0"/>
              </a:rPr>
              <a:t>* </a:t>
            </a:r>
            <a:r>
              <a:rPr lang="es-MX" b="1" u="sng" dirty="0">
                <a:latin typeface="Times New Roman" panose="02020603050405020304" pitchFamily="18" charset="0"/>
                <a:cs typeface="Times New Roman" panose="02020603050405020304" pitchFamily="18" charset="0"/>
              </a:rPr>
              <a:t>JURISPRUDENCIAS:</a:t>
            </a: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r>
              <a:rPr lang="es-MX" sz="2000" b="1" u="sng" dirty="0">
                <a:latin typeface="Times New Roman" panose="02020603050405020304" pitchFamily="18" charset="0"/>
                <a:cs typeface="Times New Roman" panose="02020603050405020304" pitchFamily="18" charset="0"/>
              </a:rPr>
              <a:t>CASO 3:</a:t>
            </a:r>
            <a:r>
              <a:rPr lang="es-MX" sz="2000" dirty="0">
                <a:latin typeface="Times New Roman" panose="02020603050405020304" pitchFamily="18" charset="0"/>
                <a:cs typeface="Times New Roman" panose="02020603050405020304" pitchFamily="18" charset="0"/>
              </a:rPr>
              <a:t> </a:t>
            </a:r>
            <a:r>
              <a:rPr lang="es-MX" sz="2000" b="1" dirty="0">
                <a:latin typeface="Times New Roman" panose="02020603050405020304" pitchFamily="18" charset="0"/>
                <a:cs typeface="Times New Roman" panose="02020603050405020304" pitchFamily="18" charset="0"/>
              </a:rPr>
              <a:t>S</a:t>
            </a:r>
            <a:r>
              <a:rPr lang="es-MX" sz="2000" dirty="0">
                <a:latin typeface="Times New Roman" panose="02020603050405020304" pitchFamily="18" charset="0"/>
                <a:cs typeface="Times New Roman" panose="02020603050405020304" pitchFamily="18" charset="0"/>
              </a:rPr>
              <a:t>e trata de un mutuo hipotecario de U$S 750.000 donde se había pactado que </a:t>
            </a:r>
            <a:r>
              <a:rPr lang="es-MX" sz="2000" b="1" dirty="0">
                <a:latin typeface="Times New Roman" panose="02020603050405020304" pitchFamily="18" charset="0"/>
                <a:cs typeface="Times New Roman" panose="02020603050405020304" pitchFamily="18" charset="0"/>
              </a:rPr>
              <a:t>los pagos debían efectuarse en dicha dólares estadounidenses</a:t>
            </a:r>
            <a:r>
              <a:rPr lang="es-MX" sz="2000" dirty="0">
                <a:latin typeface="Times New Roman" panose="02020603050405020304" pitchFamily="18" charset="0"/>
                <a:cs typeface="Times New Roman" panose="02020603050405020304" pitchFamily="18" charset="0"/>
              </a:rPr>
              <a:t>, o bien, </a:t>
            </a:r>
            <a:r>
              <a:rPr lang="es-MX" sz="2000" b="1" dirty="0">
                <a:latin typeface="Times New Roman" panose="02020603050405020304" pitchFamily="18" charset="0"/>
                <a:cs typeface="Times New Roman" panose="02020603050405020304" pitchFamily="18" charset="0"/>
              </a:rPr>
              <a:t>para el supuesto de que no pueda adquirirse la moneda pactada,</a:t>
            </a:r>
            <a:r>
              <a:rPr lang="es-MX" sz="2000" dirty="0">
                <a:latin typeface="Times New Roman" panose="02020603050405020304" pitchFamily="18" charset="0"/>
                <a:cs typeface="Times New Roman" panose="02020603050405020304" pitchFamily="18" charset="0"/>
              </a:rPr>
              <a:t> la cantidad de pesos que fuese necesaria para adquirir en la Bolsa de Buenos Aires o en el Mercado Abierto Electrónico S.A. una cantidad de bonos externos de la República Argentina, de cualquier serie y valor o ante la falta, insuficiencia, o ausencia de Bónex, cualquier otro título público pagadero en dólares estadounidenses, entre otras alternativas acordadas. </a:t>
            </a: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r>
              <a:rPr lang="es-MX" sz="2000" dirty="0">
                <a:latin typeface="Times New Roman" panose="02020603050405020304" pitchFamily="18" charset="0"/>
                <a:cs typeface="Times New Roman" panose="02020603050405020304" pitchFamily="18" charset="0"/>
              </a:rPr>
              <a:t>- </a:t>
            </a:r>
            <a:r>
              <a:rPr lang="es-MX" sz="2000" u="sng" dirty="0"/>
              <a:t>Eduardo A. </a:t>
            </a:r>
            <a:r>
              <a:rPr lang="es-MX" sz="2000" u="sng" dirty="0" err="1"/>
              <a:t>Zannoni</a:t>
            </a:r>
            <a:r>
              <a:rPr lang="es-MX" sz="2000" u="sng" dirty="0"/>
              <a:t>, Fernando </a:t>
            </a:r>
            <a:r>
              <a:rPr lang="es-MX" sz="2000" u="sng" dirty="0" err="1"/>
              <a:t>Posse</a:t>
            </a:r>
            <a:r>
              <a:rPr lang="es-MX" sz="2000" u="sng" dirty="0"/>
              <a:t> </a:t>
            </a:r>
            <a:r>
              <a:rPr lang="es-MX" sz="2000" u="sng" dirty="0" err="1"/>
              <a:t>Saguier</a:t>
            </a:r>
            <a:r>
              <a:rPr lang="es-MX" sz="2000" u="sng" dirty="0"/>
              <a:t> y José Luis </a:t>
            </a:r>
            <a:r>
              <a:rPr lang="es-MX" sz="2000" u="sng" dirty="0" err="1"/>
              <a:t>Galmarini</a:t>
            </a:r>
            <a:r>
              <a:rPr lang="es-MX" sz="2000" u="sng" dirty="0"/>
              <a:t>:</a:t>
            </a:r>
            <a:r>
              <a:rPr lang="es-MX" sz="2000" dirty="0"/>
              <a:t> entendieron que el recurrente no discute ni rebate que </a:t>
            </a:r>
            <a:r>
              <a:rPr lang="es-MX" sz="2000" i="1" dirty="0"/>
              <a:t>“efectuó </a:t>
            </a:r>
            <a:r>
              <a:rPr lang="es-MX" sz="2000" b="1" i="1" dirty="0"/>
              <a:t>dos pagos en moneda extranjera con posterioridad a las restricciones bancarias</a:t>
            </a:r>
            <a:r>
              <a:rPr lang="es-MX" sz="2000" i="1" dirty="0"/>
              <a:t> y la alternativa u opción establecida en la cláusula sexta del mutuo hipotecario </a:t>
            </a:r>
            <a:r>
              <a:rPr lang="es-MX" sz="2000" b="1" i="1" dirty="0"/>
              <a:t>no dejan margen de dudas de que pudo haber cumplido con la obligación asumida</a:t>
            </a:r>
            <a:r>
              <a:rPr lang="es-MX" sz="2000" i="1" dirty="0"/>
              <a:t> y así no lo hizo”. </a:t>
            </a:r>
            <a:endParaRPr lang="es-MX" sz="2000" dirty="0">
              <a:latin typeface="Times New Roman" panose="02020603050405020304" pitchFamily="18" charset="0"/>
              <a:cs typeface="Times New Roman" panose="02020603050405020304" pitchFamily="18" charset="0"/>
            </a:endParaRPr>
          </a:p>
          <a:p>
            <a:pPr marL="0" indent="0">
              <a:buNone/>
            </a:pPr>
            <a:endParaRPr lang="es-MX" sz="1600" dirty="0">
              <a:latin typeface="Arial" panose="020B0604020202020204" pitchFamily="34" charset="0"/>
              <a:cs typeface="Arial" panose="020B0604020202020204" pitchFamily="34" charset="0"/>
            </a:endParaRPr>
          </a:p>
          <a:p>
            <a:pPr marL="0" indent="0">
              <a:buNone/>
            </a:pPr>
            <a:r>
              <a:rPr lang="es-MX" sz="1600" dirty="0">
                <a:latin typeface="Arial" panose="020B0604020202020204" pitchFamily="34" charset="0"/>
                <a:cs typeface="Arial" panose="020B0604020202020204" pitchFamily="34" charset="0"/>
              </a:rPr>
              <a:t> Ejecución hipotecaria, la Cámara Nacional de Apelaciones en lo Civil, 14 de octubre de 2015, la Sala F, en autos  “ALVAREZ, JOSÉ ANTONIO Y OT. C/ PROYECCIÓN MÉDICA S.A. S/ EJECUCIÓN HIPOTECARIA”.</a:t>
            </a:r>
          </a:p>
        </p:txBody>
      </p:sp>
    </p:spTree>
    <p:extLst>
      <p:ext uri="{BB962C8B-B14F-4D97-AF65-F5344CB8AC3E}">
        <p14:creationId xmlns:p14="http://schemas.microsoft.com/office/powerpoint/2010/main" val="102646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F7A07529-A8A3-4555-9C4F-89BE2DB0FAA9}"/>
              </a:ext>
            </a:extLst>
          </p:cNvPr>
          <p:cNvSpPr/>
          <p:nvPr/>
        </p:nvSpPr>
        <p:spPr>
          <a:xfrm>
            <a:off x="899592" y="1916832"/>
            <a:ext cx="7344816" cy="2308324"/>
          </a:xfrm>
          <a:prstGeom prst="rect">
            <a:avLst/>
          </a:prstGeom>
        </p:spPr>
        <p:txBody>
          <a:bodyPr wrap="square">
            <a:spAutoFit/>
          </a:bodyPr>
          <a:lstStyle/>
          <a:p>
            <a:pPr algn="ctr"/>
            <a:r>
              <a:rPr lang="es-MX" sz="4800" b="1" dirty="0">
                <a:latin typeface="Times New Roman" panose="02020603050405020304" pitchFamily="18" charset="0"/>
                <a:cs typeface="Times New Roman" panose="02020603050405020304" pitchFamily="18" charset="0"/>
              </a:rPr>
              <a:t>¡¡¡</a:t>
            </a:r>
            <a:r>
              <a:rPr lang="es-MX" sz="4800" b="1" u="sng" dirty="0">
                <a:latin typeface="Times New Roman" panose="02020603050405020304" pitchFamily="18" charset="0"/>
                <a:cs typeface="Times New Roman" panose="02020603050405020304" pitchFamily="18" charset="0"/>
              </a:rPr>
              <a:t>MUCHAS   GRACIAS   </a:t>
            </a:r>
          </a:p>
          <a:p>
            <a:pPr algn="ctr"/>
            <a:endParaRPr lang="es-MX" sz="4800" b="1" u="sng" dirty="0">
              <a:latin typeface="Times New Roman" panose="02020603050405020304" pitchFamily="18" charset="0"/>
              <a:cs typeface="Times New Roman" panose="02020603050405020304" pitchFamily="18" charset="0"/>
            </a:endParaRPr>
          </a:p>
          <a:p>
            <a:pPr algn="ctr"/>
            <a:r>
              <a:rPr lang="es-MX" sz="4800" b="1" u="sng" dirty="0">
                <a:latin typeface="Times New Roman" panose="02020603050405020304" pitchFamily="18" charset="0"/>
                <a:cs typeface="Times New Roman" panose="02020603050405020304" pitchFamily="18" charset="0"/>
              </a:rPr>
              <a:t>POR   SU   ATENCIÓN</a:t>
            </a:r>
            <a:r>
              <a:rPr lang="es-MX" sz="4800" b="1" dirty="0">
                <a:latin typeface="Times New Roman" panose="02020603050405020304" pitchFamily="18" charset="0"/>
                <a:cs typeface="Times New Roman" panose="02020603050405020304" pitchFamily="18" charset="0"/>
              </a:rPr>
              <a:t>!!!</a:t>
            </a:r>
          </a:p>
        </p:txBody>
      </p:sp>
      <p:sp>
        <p:nvSpPr>
          <p:cNvPr id="2" name="Rectángulo 1">
            <a:extLst>
              <a:ext uri="{FF2B5EF4-FFF2-40B4-BE49-F238E27FC236}">
                <a16:creationId xmlns:a16="http://schemas.microsoft.com/office/drawing/2014/main" xmlns="" id="{DAF3A2A2-73C1-4F66-9D8C-812211A62E62}"/>
              </a:ext>
            </a:extLst>
          </p:cNvPr>
          <p:cNvSpPr/>
          <p:nvPr/>
        </p:nvSpPr>
        <p:spPr>
          <a:xfrm>
            <a:off x="2411760" y="5589240"/>
            <a:ext cx="4392488" cy="579967"/>
          </a:xfrm>
          <a:prstGeom prst="rect">
            <a:avLst/>
          </a:prstGeom>
        </p:spPr>
        <p:txBody>
          <a:bodyPr wrap="square">
            <a:spAutoFit/>
          </a:bodyPr>
          <a:lstStyle/>
          <a:p>
            <a:pPr algn="ctr">
              <a:lnSpc>
                <a:spcPct val="150000"/>
              </a:lnSpc>
            </a:pPr>
            <a:r>
              <a:rPr lang="es-MX" sz="2400" b="1" i="1" dirty="0">
                <a:latin typeface="Times New Roman" panose="02020603050405020304" pitchFamily="18" charset="0"/>
                <a:cs typeface="Times New Roman" panose="02020603050405020304" pitchFamily="18" charset="0"/>
              </a:rPr>
              <a:t>Diego   Sebastián   MEANA</a:t>
            </a:r>
          </a:p>
        </p:txBody>
      </p:sp>
    </p:spTree>
    <p:extLst>
      <p:ext uri="{BB962C8B-B14F-4D97-AF65-F5344CB8AC3E}">
        <p14:creationId xmlns:p14="http://schemas.microsoft.com/office/powerpoint/2010/main" val="4289575460"/>
      </p:ext>
    </p:extLst>
  </p:cSld>
  <p:clrMapOvr>
    <a:masterClrMapping/>
  </p:clrMapOvr>
</p:sld>
</file>

<file path=ppt/theme/theme1.xml><?xml version="1.0" encoding="utf-8"?>
<a:theme xmlns:a="http://schemas.openxmlformats.org/drawingml/2006/main" name="Tema de Office">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1565</TotalTime>
  <Words>736</Words>
  <Application>Microsoft Office PowerPoint</Application>
  <PresentationFormat>Presentación en pantalla (4:3)</PresentationFormat>
  <Paragraphs>89</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MARIELA</cp:lastModifiedBy>
  <cp:revision>427</cp:revision>
  <dcterms:created xsi:type="dcterms:W3CDTF">2018-09-26T14:18:31Z</dcterms:created>
  <dcterms:modified xsi:type="dcterms:W3CDTF">2020-09-15T04:45:17Z</dcterms:modified>
</cp:coreProperties>
</file>